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98" r:id="rId10"/>
    <p:sldId id="264" r:id="rId11"/>
    <p:sldId id="265" r:id="rId12"/>
    <p:sldId id="266" r:id="rId13"/>
    <p:sldId id="267" r:id="rId14"/>
    <p:sldId id="269" r:id="rId15"/>
    <p:sldId id="271" r:id="rId16"/>
    <p:sldId id="272" r:id="rId17"/>
    <p:sldId id="273" r:id="rId18"/>
    <p:sldId id="274" r:id="rId19"/>
    <p:sldId id="275" r:id="rId20"/>
    <p:sldId id="276" r:id="rId21"/>
    <p:sldId id="277" r:id="rId22"/>
    <p:sldId id="278" r:id="rId23"/>
    <p:sldId id="280" r:id="rId24"/>
    <p:sldId id="281" r:id="rId25"/>
    <p:sldId id="282" r:id="rId26"/>
    <p:sldId id="283" r:id="rId27"/>
    <p:sldId id="284" r:id="rId28"/>
    <p:sldId id="285" r:id="rId29"/>
    <p:sldId id="286" r:id="rId30"/>
    <p:sldId id="288" r:id="rId31"/>
    <p:sldId id="289" r:id="rId32"/>
    <p:sldId id="290" r:id="rId33"/>
    <p:sldId id="291" r:id="rId34"/>
    <p:sldId id="292" r:id="rId35"/>
    <p:sldId id="293" r:id="rId36"/>
    <p:sldId id="294" r:id="rId37"/>
    <p:sldId id="295" r:id="rId38"/>
    <p:sldId id="296" r:id="rId39"/>
    <p:sldId id="299"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4/13/2020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4/13/2020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3124199"/>
          </a:xfrm>
        </p:spPr>
        <p:txBody>
          <a:bodyPr>
            <a:normAutofit fontScale="90000"/>
          </a:bodyPr>
          <a:lstStyle/>
          <a:p>
            <a:r>
              <a:rPr lang="en-US" sz="4800" b="1" dirty="0" smtClean="0"/>
              <a:t>Neonatal  </a:t>
            </a:r>
            <a:r>
              <a:rPr lang="en-US" sz="4800" b="1" dirty="0" smtClean="0"/>
              <a:t>sepsis</a:t>
            </a:r>
            <a:r>
              <a:rPr lang="en-US" b="1" dirty="0" smtClean="0"/>
              <a:t/>
            </a:r>
            <a:br>
              <a:rPr lang="en-US" b="1" dirty="0" smtClean="0"/>
            </a:br>
            <a:r>
              <a:rPr lang="en-US" dirty="0" smtClean="0"/>
              <a:t/>
            </a:r>
            <a:br>
              <a:rPr lang="en-US" dirty="0" smtClean="0"/>
            </a:br>
            <a:r>
              <a:rPr lang="en-US" b="1" dirty="0" err="1" smtClean="0"/>
              <a:t>Dr.A.VASUNDHARA</a:t>
            </a:r>
            <a:r>
              <a:rPr lang="en-US" b="1" dirty="0" smtClean="0"/>
              <a:t>,</a:t>
            </a:r>
            <a:br>
              <a:rPr lang="en-US" b="1" dirty="0" smtClean="0"/>
            </a:br>
            <a:r>
              <a:rPr lang="en-US" b="1" dirty="0" smtClean="0"/>
              <a:t>Professor&amp; HOD Pediatrics.</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May have either nonspecific signs and symptoms (e.g. not doing well, not accepting feeds) or focal signs of infection involving one system (abdominal distension) or it may be acute catastrophic deterioration with multi‐organ dysfunction. </a:t>
            </a:r>
            <a:endParaRPr lang="en-US" dirty="0" smtClean="0"/>
          </a:p>
          <a:p>
            <a:pPr>
              <a:buNone/>
            </a:pPr>
            <a:endParaRPr lang="en-US" dirty="0" smtClean="0"/>
          </a:p>
          <a:p>
            <a:r>
              <a:rPr lang="en-US" dirty="0" smtClean="0"/>
              <a:t>Various criteria have been devised to identify sepsis which are shown in the next slide</a:t>
            </a:r>
            <a:endParaRPr lang="en-US" dirty="0"/>
          </a:p>
        </p:txBody>
      </p:sp>
      <p:sp>
        <p:nvSpPr>
          <p:cNvPr id="2" name="Title 1"/>
          <p:cNvSpPr>
            <a:spLocks noGrp="1"/>
          </p:cNvSpPr>
          <p:nvPr>
            <p:ph type="title"/>
          </p:nvPr>
        </p:nvSpPr>
        <p:spPr/>
        <p:txBody>
          <a:bodyPr/>
          <a:lstStyle/>
          <a:p>
            <a:r>
              <a:rPr lang="en-US" dirty="0" smtClean="0"/>
              <a:t>CLINICAL MANIFESTATIONS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5029200"/>
        </p:xfrm>
        <a:graphic>
          <a:graphicData uri="http://schemas.openxmlformats.org/drawingml/2006/table">
            <a:tbl>
              <a:tblPr firstRow="1" bandRow="1">
                <a:tableStyleId>{5C22544A-7EE6-4342-B048-85BDC9FD1C3A}</a:tableStyleId>
              </a:tblPr>
              <a:tblGrid>
                <a:gridCol w="2743200"/>
                <a:gridCol w="2743200"/>
                <a:gridCol w="2743200"/>
              </a:tblGrid>
              <a:tr h="1005840">
                <a:tc>
                  <a:txBody>
                    <a:bodyPr/>
                    <a:lstStyle/>
                    <a:p>
                      <a:endParaRPr lang="en-US" dirty="0"/>
                    </a:p>
                  </a:txBody>
                  <a:tcPr/>
                </a:tc>
                <a:tc>
                  <a:txBody>
                    <a:bodyPr/>
                    <a:lstStyle/>
                    <a:p>
                      <a:r>
                        <a:rPr lang="en-US" sz="2800" dirty="0" smtClean="0">
                          <a:solidFill>
                            <a:srgbClr val="FF0000"/>
                          </a:solidFill>
                        </a:rPr>
                        <a:t>IMNCI</a:t>
                      </a:r>
                      <a:endParaRPr lang="en-US" sz="2800" dirty="0">
                        <a:solidFill>
                          <a:srgbClr val="FF0000"/>
                        </a:solidFill>
                      </a:endParaRPr>
                    </a:p>
                  </a:txBody>
                  <a:tcPr/>
                </a:tc>
                <a:tc>
                  <a:txBody>
                    <a:bodyPr/>
                    <a:lstStyle/>
                    <a:p>
                      <a:r>
                        <a:rPr lang="en-US" sz="2800" dirty="0" smtClean="0">
                          <a:solidFill>
                            <a:srgbClr val="FF0000"/>
                          </a:solidFill>
                        </a:rPr>
                        <a:t>WHO</a:t>
                      </a:r>
                      <a:endParaRPr lang="en-US" sz="2800" dirty="0">
                        <a:solidFill>
                          <a:srgbClr val="FF0000"/>
                        </a:solidFill>
                      </a:endParaRPr>
                    </a:p>
                  </a:txBody>
                  <a:tcPr/>
                </a:tc>
              </a:tr>
              <a:tr h="1005840">
                <a:tc>
                  <a:txBody>
                    <a:bodyPr/>
                    <a:lstStyle/>
                    <a:p>
                      <a:r>
                        <a:rPr lang="en-US" sz="2800" dirty="0" smtClean="0">
                          <a:solidFill>
                            <a:srgbClr val="FF0000"/>
                          </a:solidFill>
                        </a:rPr>
                        <a:t>Not able to feed</a:t>
                      </a:r>
                      <a:endParaRPr lang="en-US" sz="2800" dirty="0">
                        <a:solidFill>
                          <a:srgbClr val="FF0000"/>
                        </a:solidFill>
                      </a:endParaRPr>
                    </a:p>
                  </a:txBody>
                  <a:tcPr/>
                </a:tc>
                <a:tc>
                  <a:txBody>
                    <a:bodyPr/>
                    <a:lstStyle/>
                    <a:p>
                      <a:r>
                        <a:rPr lang="en-US" sz="2800" dirty="0" smtClean="0">
                          <a:solidFill>
                            <a:srgbClr val="FF0000"/>
                          </a:solidFill>
                        </a:rPr>
                        <a:t>+</a:t>
                      </a:r>
                      <a:endParaRPr lang="en-US" sz="2800" dirty="0">
                        <a:solidFill>
                          <a:srgbClr val="FF0000"/>
                        </a:solidFill>
                      </a:endParaRPr>
                    </a:p>
                  </a:txBody>
                  <a:tcPr/>
                </a:tc>
                <a:tc>
                  <a:txBody>
                    <a:bodyPr/>
                    <a:lstStyle/>
                    <a:p>
                      <a:r>
                        <a:rPr lang="en-US" sz="2800" dirty="0" smtClean="0">
                          <a:solidFill>
                            <a:srgbClr val="FF0000"/>
                          </a:solidFill>
                        </a:rPr>
                        <a:t>+</a:t>
                      </a:r>
                      <a:r>
                        <a:rPr lang="en-US" sz="2800" smtClean="0">
                          <a:solidFill>
                            <a:srgbClr val="FF0000"/>
                          </a:solidFill>
                        </a:rPr>
                        <a:t>( </a:t>
                      </a:r>
                      <a:r>
                        <a:rPr lang="en-US" sz="2800" dirty="0" smtClean="0">
                          <a:solidFill>
                            <a:srgbClr val="FF0000"/>
                          </a:solidFill>
                        </a:rPr>
                        <a:t>not able sustain such) </a:t>
                      </a:r>
                      <a:endParaRPr lang="en-US" sz="2800" dirty="0">
                        <a:solidFill>
                          <a:srgbClr val="FF0000"/>
                        </a:solidFill>
                      </a:endParaRPr>
                    </a:p>
                  </a:txBody>
                  <a:tcPr/>
                </a:tc>
              </a:tr>
              <a:tr h="1005840">
                <a:tc>
                  <a:txBody>
                    <a:bodyPr/>
                    <a:lstStyle/>
                    <a:p>
                      <a:r>
                        <a:rPr lang="en-US" sz="2800" dirty="0" smtClean="0">
                          <a:solidFill>
                            <a:srgbClr val="FF0000"/>
                          </a:solidFill>
                        </a:rPr>
                        <a:t>Not attaching to breast</a:t>
                      </a:r>
                      <a:endParaRPr lang="en-US" sz="2800"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solidFill>
                            <a:srgbClr val="FF0000"/>
                          </a:solidFill>
                        </a:rPr>
                        <a:t> +</a:t>
                      </a:r>
                    </a:p>
                    <a:p>
                      <a:endParaRPr lang="en-US" dirty="0"/>
                    </a:p>
                  </a:txBody>
                  <a:tcPr/>
                </a:tc>
                <a:tc>
                  <a:txBody>
                    <a:bodyPr/>
                    <a:lstStyle/>
                    <a:p>
                      <a:r>
                        <a:rPr lang="en-US" sz="2800" dirty="0" smtClean="0">
                          <a:solidFill>
                            <a:srgbClr val="FF0000"/>
                          </a:solidFill>
                        </a:rPr>
                        <a:t>-</a:t>
                      </a:r>
                      <a:endParaRPr lang="en-US" sz="2800" dirty="0">
                        <a:solidFill>
                          <a:srgbClr val="FF0000"/>
                        </a:solidFill>
                      </a:endParaRPr>
                    </a:p>
                  </a:txBody>
                  <a:tcPr/>
                </a:tc>
              </a:tr>
              <a:tr h="1005840">
                <a:tc>
                  <a:txBody>
                    <a:bodyPr/>
                    <a:lstStyle/>
                    <a:p>
                      <a:r>
                        <a:rPr lang="en-US" sz="2800" dirty="0" smtClean="0">
                          <a:solidFill>
                            <a:srgbClr val="FF0000"/>
                          </a:solidFill>
                        </a:rPr>
                        <a:t>Not sucking at all </a:t>
                      </a:r>
                      <a:endParaRPr lang="en-US" sz="28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mn-lt"/>
                          <a:ea typeface="+mn-ea"/>
                          <a:cs typeface="+mn-cs"/>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mn-lt"/>
                          <a:ea typeface="+mn-ea"/>
                          <a:cs typeface="+mn-cs"/>
                        </a:rPr>
                        <a:t>-</a:t>
                      </a:r>
                    </a:p>
                    <a:p>
                      <a:endParaRPr lang="en-US" dirty="0"/>
                    </a:p>
                  </a:txBody>
                  <a:tcPr/>
                </a:tc>
              </a:tr>
              <a:tr h="1005840">
                <a:tc>
                  <a:txBody>
                    <a:bodyPr/>
                    <a:lstStyle/>
                    <a:p>
                      <a:r>
                        <a:rPr lang="en-US" sz="2800" dirty="0" smtClean="0">
                          <a:solidFill>
                            <a:srgbClr val="FF0000"/>
                          </a:solidFill>
                        </a:rPr>
                        <a:t>Pus draining from ear</a:t>
                      </a:r>
                      <a:endParaRPr lang="en-US" sz="28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mn-lt"/>
                          <a:ea typeface="+mn-ea"/>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a:txBody>
                  <a:tcPr/>
                </a:tc>
              </a:tr>
            </a:tbl>
          </a:graphicData>
        </a:graphic>
      </p:graphicFrame>
      <p:sp>
        <p:nvSpPr>
          <p:cNvPr id="2" name="Title 1"/>
          <p:cNvSpPr>
            <a:spLocks noGrp="1"/>
          </p:cNvSpPr>
          <p:nvPr>
            <p:ph type="title"/>
          </p:nvPr>
        </p:nvSpPr>
        <p:spPr/>
        <p:txBody>
          <a:bodyPr>
            <a:normAutofit fontScale="90000"/>
          </a:bodyPr>
          <a:lstStyle/>
          <a:p>
            <a:r>
              <a:rPr lang="en-US" dirty="0" smtClean="0"/>
              <a:t>CLINICAL CRITERIA FOR DIAGNOSIS OF SEPSIS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1066799"/>
          <a:ext cx="8686800" cy="6892500"/>
        </p:xfrm>
        <a:graphic>
          <a:graphicData uri="http://schemas.openxmlformats.org/drawingml/2006/table">
            <a:tbl>
              <a:tblPr firstRow="1" bandRow="1">
                <a:tableStyleId>{5C22544A-7EE6-4342-B048-85BDC9FD1C3A}</a:tableStyleId>
              </a:tblPr>
              <a:tblGrid>
                <a:gridCol w="2895600"/>
                <a:gridCol w="2895600"/>
                <a:gridCol w="2895600"/>
              </a:tblGrid>
              <a:tr h="1889986">
                <a:tc>
                  <a:txBody>
                    <a:bodyPr/>
                    <a:lstStyle/>
                    <a:p>
                      <a:r>
                        <a:rPr lang="en-US" sz="2800" dirty="0" smtClean="0">
                          <a:solidFill>
                            <a:srgbClr val="FF0000"/>
                          </a:solidFill>
                        </a:rPr>
                        <a:t>Redness around umbilicus extending to the skin</a:t>
                      </a:r>
                      <a:endParaRPr lang="en-US" sz="2800" dirty="0">
                        <a:solidFill>
                          <a:srgbClr val="FF0000"/>
                        </a:solidFill>
                      </a:endParaRPr>
                    </a:p>
                  </a:txBody>
                  <a:tcPr/>
                </a:tc>
                <a:tc>
                  <a:txBody>
                    <a:bodyPr/>
                    <a:lstStyle/>
                    <a:p>
                      <a:r>
                        <a:rPr lang="en-US" sz="2800" dirty="0" smtClean="0">
                          <a:solidFill>
                            <a:srgbClr val="FF0000"/>
                          </a:solidFill>
                        </a:rPr>
                        <a:t>+</a:t>
                      </a:r>
                      <a:endParaRPr lang="en-US" sz="2800" dirty="0">
                        <a:solidFill>
                          <a:srgbClr val="FF0000"/>
                        </a:solidFill>
                      </a:endParaRPr>
                    </a:p>
                  </a:txBody>
                  <a:tcPr/>
                </a:tc>
                <a:tc>
                  <a:txBody>
                    <a:bodyPr/>
                    <a:lstStyle/>
                    <a:p>
                      <a:r>
                        <a:rPr lang="en-US" sz="2800" dirty="0" smtClean="0">
                          <a:solidFill>
                            <a:srgbClr val="FF0000"/>
                          </a:solidFill>
                        </a:rPr>
                        <a:t>-</a:t>
                      </a:r>
                      <a:endParaRPr lang="en-US" sz="2800" dirty="0">
                        <a:solidFill>
                          <a:srgbClr val="FF0000"/>
                        </a:solidFill>
                      </a:endParaRPr>
                    </a:p>
                  </a:txBody>
                  <a:tcPr/>
                </a:tc>
              </a:tr>
              <a:tr h="1098620">
                <a:tc>
                  <a:txBody>
                    <a:bodyPr/>
                    <a:lstStyle/>
                    <a:p>
                      <a:r>
                        <a:rPr lang="en-US" sz="2800" dirty="0" smtClean="0">
                          <a:solidFill>
                            <a:srgbClr val="FF0000"/>
                          </a:solidFill>
                        </a:rPr>
                        <a:t>Reduced movements</a:t>
                      </a:r>
                      <a:endParaRPr lang="en-US" sz="2800"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FF0000"/>
                          </a:solidFill>
                        </a:rPr>
                        <a:t> </a:t>
                      </a:r>
                      <a:r>
                        <a:rPr lang="en-US" sz="2800" dirty="0" smtClean="0">
                          <a:solidFill>
                            <a:srgbClr val="FF0000"/>
                          </a:solidFill>
                        </a:rPr>
                        <a:t>+</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smtClean="0">
                          <a:solidFill>
                            <a:srgbClr val="FF0000"/>
                          </a:solidFill>
                        </a:rPr>
                        <a:t>+( change in activity)</a:t>
                      </a:r>
                      <a:endParaRPr kumimoji="0" lang="en-US" sz="2800" b="1" i="0" u="none" strike="noStrike" kern="1200" cap="none" spc="0" normalizeH="0" baseline="0" noProof="0" dirty="0">
                        <a:ln>
                          <a:noFill/>
                        </a:ln>
                        <a:solidFill>
                          <a:srgbClr val="FF0000"/>
                        </a:solidFill>
                        <a:effectLst/>
                        <a:uLnTx/>
                        <a:uFillTx/>
                        <a:latin typeface="+mn-lt"/>
                        <a:ea typeface="+mn-ea"/>
                        <a:cs typeface="+mn-cs"/>
                      </a:endParaRPr>
                    </a:p>
                  </a:txBody>
                  <a:tcPr/>
                </a:tc>
              </a:tr>
              <a:tr h="1098620">
                <a:tc>
                  <a:txBody>
                    <a:bodyPr/>
                    <a:lstStyle/>
                    <a:p>
                      <a:r>
                        <a:rPr lang="en-US" sz="2800" dirty="0" smtClean="0">
                          <a:solidFill>
                            <a:srgbClr val="FF0000"/>
                          </a:solidFill>
                        </a:rPr>
                        <a:t>Lethargy or unconsciousness</a:t>
                      </a:r>
                      <a:endParaRPr lang="en-US" sz="2800" dirty="0">
                        <a:solidFill>
                          <a:srgbClr val="FF0000"/>
                        </a:solidFill>
                      </a:endParaRPr>
                    </a:p>
                  </a:txBody>
                  <a:tcPr/>
                </a:tc>
                <a:tc>
                  <a:txBody>
                    <a:bodyPr/>
                    <a:lstStyle/>
                    <a:p>
                      <a:r>
                        <a:rPr lang="en-US" sz="2800" dirty="0" smtClean="0">
                          <a:solidFill>
                            <a:srgbClr val="FF0000"/>
                          </a:solidFill>
                        </a:rPr>
                        <a:t>+</a:t>
                      </a:r>
                      <a:endParaRPr lang="en-US" sz="2800" dirty="0">
                        <a:solidFill>
                          <a:srgbClr val="FF0000"/>
                        </a:solidFill>
                      </a:endParaRPr>
                    </a:p>
                  </a:txBody>
                  <a:tcPr/>
                </a:tc>
                <a:tc>
                  <a:txBody>
                    <a:bodyPr/>
                    <a:lstStyle/>
                    <a:p>
                      <a:r>
                        <a:rPr lang="en-US" sz="2800" dirty="0" smtClean="0">
                          <a:solidFill>
                            <a:srgbClr val="FF0000"/>
                          </a:solidFill>
                        </a:rPr>
                        <a:t>+(not aroused by minimal stimulus)</a:t>
                      </a:r>
                      <a:endParaRPr lang="en-US" sz="2800" dirty="0">
                        <a:solidFill>
                          <a:srgbClr val="FF0000"/>
                        </a:solidFill>
                      </a:endParaRPr>
                    </a:p>
                  </a:txBody>
                  <a:tcPr/>
                </a:tc>
              </a:tr>
              <a:tr h="1098620">
                <a:tc>
                  <a:txBody>
                    <a:bodyPr/>
                    <a:lstStyle/>
                    <a:p>
                      <a:r>
                        <a:rPr lang="en-US" sz="2800" dirty="0" smtClean="0">
                          <a:solidFill>
                            <a:srgbClr val="FF0000"/>
                          </a:solidFill>
                        </a:rPr>
                        <a:t>Convulsions</a:t>
                      </a:r>
                      <a:endParaRPr lang="en-US" sz="2800" dirty="0">
                        <a:solidFill>
                          <a:srgbClr val="FF0000"/>
                        </a:solidFill>
                      </a:endParaRPr>
                    </a:p>
                  </a:txBody>
                  <a:tcPr/>
                </a:tc>
                <a:tc>
                  <a:txBody>
                    <a:bodyPr/>
                    <a:lstStyle/>
                    <a:p>
                      <a:r>
                        <a:rPr lang="en-US" sz="2800" dirty="0" smtClean="0">
                          <a:solidFill>
                            <a:srgbClr val="FF0000"/>
                          </a:solidFill>
                        </a:rPr>
                        <a:t>+</a:t>
                      </a:r>
                      <a:endParaRPr lang="en-US" sz="28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mn-lt"/>
                          <a:ea typeface="+mn-ea"/>
                          <a:cs typeface="+mn-cs"/>
                        </a:rPr>
                        <a:t>+</a:t>
                      </a:r>
                    </a:p>
                    <a:p>
                      <a:endParaRPr lang="en-US" dirty="0"/>
                    </a:p>
                  </a:txBody>
                  <a:tcPr/>
                </a:tc>
              </a:tr>
              <a:tr h="1098620">
                <a:tc>
                  <a:txBody>
                    <a:bodyPr/>
                    <a:lstStyle/>
                    <a:p>
                      <a:r>
                        <a:rPr lang="en-US" sz="2800" dirty="0" smtClean="0">
                          <a:solidFill>
                            <a:srgbClr val="FF0000"/>
                          </a:solidFill>
                        </a:rPr>
                        <a:t>Bulging fontanel</a:t>
                      </a:r>
                      <a:endParaRPr lang="en-US" sz="28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mn-lt"/>
                          <a:ea typeface="+mn-ea"/>
                          <a:cs typeface="+mn-cs"/>
                        </a:rPr>
                        <a:t>+</a:t>
                      </a:r>
                      <a:endParaRPr kumimoji="0" lang="en-US" sz="2800" b="0" i="0" u="none" strike="noStrike" kern="1200" cap="none" spc="0" normalizeH="0" baseline="0" noProof="0" dirty="0">
                        <a:ln>
                          <a:noFill/>
                        </a:ln>
                        <a:solidFill>
                          <a:srgbClr val="FF0000"/>
                        </a:solidFill>
                        <a:effectLst/>
                        <a:uLnTx/>
                        <a:uFillTx/>
                        <a:latin typeface="+mn-lt"/>
                        <a:ea typeface="+mn-ea"/>
                        <a:cs typeface="+mn-cs"/>
                      </a:endParaRPr>
                    </a:p>
                  </a:txBody>
                  <a:tcPr/>
                </a:tc>
                <a:tc>
                  <a:txBody>
                    <a:bodyPr/>
                    <a:lstStyle/>
                    <a:p>
                      <a:r>
                        <a:rPr lang="en-US" sz="2800" dirty="0" smtClean="0">
                          <a:solidFill>
                            <a:srgbClr val="FF0000"/>
                          </a:solidFill>
                        </a:rPr>
                        <a:t>-</a:t>
                      </a:r>
                      <a:endParaRPr lang="en-US" sz="2800" dirty="0">
                        <a:solidFill>
                          <a:srgbClr val="FF0000"/>
                        </a:solidFill>
                      </a:endParaRPr>
                    </a:p>
                  </a:txBody>
                  <a:tcPr/>
                </a:tc>
              </a:tr>
            </a:tbl>
          </a:graphicData>
        </a:graphic>
      </p:graphicFrame>
      <p:sp>
        <p:nvSpPr>
          <p:cNvPr id="2" name="Title 1"/>
          <p:cNvSpPr>
            <a:spLocks noGrp="1"/>
          </p:cNvSpPr>
          <p:nvPr>
            <p:ph type="title"/>
          </p:nvPr>
        </p:nvSpPr>
        <p:spPr>
          <a:xfrm>
            <a:off x="228600" y="0"/>
            <a:ext cx="8915400" cy="1417638"/>
          </a:xfrm>
        </p:spPr>
        <p:txBody>
          <a:bodyPr>
            <a:normAutofit/>
          </a:bodyPr>
          <a:lstStyle/>
          <a:p>
            <a:r>
              <a:rPr lang="en-US" sz="3600" dirty="0" smtClean="0"/>
              <a:t>CLINICAL CRITERIA FOR DIAGNOSIS OF SEPSIS</a:t>
            </a:r>
            <a:endParaRPr lang="en-US" sz="3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632960"/>
        </p:xfrm>
        <a:graphic>
          <a:graphicData uri="http://schemas.openxmlformats.org/drawingml/2006/table">
            <a:tbl>
              <a:tblPr firstRow="1" bandRow="1">
                <a:tableStyleId>{5C22544A-7EE6-4342-B048-85BDC9FD1C3A}</a:tableStyleId>
              </a:tblPr>
              <a:tblGrid>
                <a:gridCol w="2743200"/>
                <a:gridCol w="2743200"/>
                <a:gridCol w="2743200"/>
              </a:tblGrid>
              <a:tr h="914400">
                <a:tc>
                  <a:txBody>
                    <a:bodyPr/>
                    <a:lstStyle/>
                    <a:p>
                      <a:endParaRPr lang="en-US" dirty="0"/>
                    </a:p>
                  </a:txBody>
                  <a:tcPr/>
                </a:tc>
                <a:tc>
                  <a:txBody>
                    <a:bodyPr/>
                    <a:lstStyle/>
                    <a:p>
                      <a:r>
                        <a:rPr lang="en-US" sz="2800" dirty="0" smtClean="0">
                          <a:solidFill>
                            <a:srgbClr val="FF0000"/>
                          </a:solidFill>
                        </a:rPr>
                        <a:t>IMNCI</a:t>
                      </a:r>
                      <a:endParaRPr lang="en-US" sz="2800" dirty="0">
                        <a:solidFill>
                          <a:srgbClr val="FF0000"/>
                        </a:solidFill>
                      </a:endParaRPr>
                    </a:p>
                  </a:txBody>
                  <a:tcPr/>
                </a:tc>
                <a:tc>
                  <a:txBody>
                    <a:bodyPr/>
                    <a:lstStyle/>
                    <a:p>
                      <a:r>
                        <a:rPr lang="en-US" sz="2800" dirty="0" smtClean="0">
                          <a:solidFill>
                            <a:srgbClr val="FF0000"/>
                          </a:solidFill>
                        </a:rPr>
                        <a:t>WHO</a:t>
                      </a:r>
                      <a:endParaRPr lang="en-US" sz="2800" dirty="0">
                        <a:solidFill>
                          <a:srgbClr val="FF0000"/>
                        </a:solidFill>
                      </a:endParaRPr>
                    </a:p>
                  </a:txBody>
                  <a:tcPr/>
                </a:tc>
              </a:tr>
              <a:tr h="914400">
                <a:tc>
                  <a:txBody>
                    <a:bodyPr/>
                    <a:lstStyle/>
                    <a:p>
                      <a:r>
                        <a:rPr lang="en-US" sz="2800" dirty="0" smtClean="0">
                          <a:solidFill>
                            <a:srgbClr val="FF0000"/>
                          </a:solidFill>
                        </a:rPr>
                        <a:t>Respiratory rate &gt;60/min</a:t>
                      </a:r>
                      <a:endParaRPr lang="en-US" sz="2800" dirty="0">
                        <a:solidFill>
                          <a:srgbClr val="FF0000"/>
                        </a:solidFill>
                      </a:endParaRPr>
                    </a:p>
                  </a:txBody>
                  <a:tcPr/>
                </a:tc>
                <a:tc>
                  <a:txBody>
                    <a:bodyPr/>
                    <a:lstStyle/>
                    <a:p>
                      <a:r>
                        <a:rPr lang="en-US" sz="2800" dirty="0" smtClean="0">
                          <a:solidFill>
                            <a:srgbClr val="FF0000"/>
                          </a:solidFill>
                        </a:rPr>
                        <a:t>+</a:t>
                      </a:r>
                      <a:endParaRPr lang="en-US" sz="2800" dirty="0">
                        <a:solidFill>
                          <a:srgbClr val="FF0000"/>
                        </a:solidFill>
                      </a:endParaRPr>
                    </a:p>
                  </a:txBody>
                  <a:tcPr/>
                </a:tc>
                <a:tc>
                  <a:txBody>
                    <a:bodyPr/>
                    <a:lstStyle/>
                    <a:p>
                      <a:r>
                        <a:rPr lang="en-US" sz="2800" dirty="0" smtClean="0">
                          <a:solidFill>
                            <a:srgbClr val="FF0000"/>
                          </a:solidFill>
                        </a:rPr>
                        <a:t>+(divided by age group</a:t>
                      </a:r>
                      <a:r>
                        <a:rPr lang="en-US" dirty="0" smtClean="0"/>
                        <a:t>)</a:t>
                      </a:r>
                      <a:endParaRPr lang="en-US" dirty="0"/>
                    </a:p>
                  </a:txBody>
                  <a:tcPr/>
                </a:tc>
              </a:tr>
              <a:tr h="914400">
                <a:tc>
                  <a:txBody>
                    <a:bodyPr/>
                    <a:lstStyle/>
                    <a:p>
                      <a:r>
                        <a:rPr lang="en-US" sz="2800" dirty="0" smtClean="0">
                          <a:solidFill>
                            <a:srgbClr val="FF0000"/>
                          </a:solidFill>
                        </a:rPr>
                        <a:t>Severe chest </a:t>
                      </a:r>
                      <a:r>
                        <a:rPr lang="en-US" sz="2800" dirty="0" err="1" smtClean="0">
                          <a:solidFill>
                            <a:srgbClr val="FF0000"/>
                          </a:solidFill>
                        </a:rPr>
                        <a:t>indrawing</a:t>
                      </a:r>
                      <a:endParaRPr lang="en-US" sz="28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mn-lt"/>
                          <a:ea typeface="+mn-ea"/>
                          <a:cs typeface="+mn-cs"/>
                        </a:rPr>
                        <a:t>+</a:t>
                      </a:r>
                      <a:endParaRPr kumimoji="0" lang="en-US" sz="2800" b="0" i="0" u="none" strike="noStrike" kern="1200" cap="none" spc="0" normalizeH="0" baseline="0" noProof="0" dirty="0">
                        <a:ln>
                          <a:noFill/>
                        </a:ln>
                        <a:solidFill>
                          <a:srgbClr val="FF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mn-lt"/>
                          <a:ea typeface="+mn-ea"/>
                          <a:cs typeface="+mn-cs"/>
                        </a:rPr>
                        <a:t>+</a:t>
                      </a:r>
                      <a:endParaRPr kumimoji="0" lang="en-US" sz="2800" b="0" i="0" u="none" strike="noStrike" kern="1200" cap="none" spc="0" normalizeH="0" baseline="0" noProof="0" dirty="0">
                        <a:ln>
                          <a:noFill/>
                        </a:ln>
                        <a:solidFill>
                          <a:srgbClr val="FF0000"/>
                        </a:solidFill>
                        <a:effectLst/>
                        <a:uLnTx/>
                        <a:uFillTx/>
                        <a:latin typeface="+mn-lt"/>
                        <a:ea typeface="+mn-ea"/>
                        <a:cs typeface="+mn-cs"/>
                      </a:endParaRPr>
                    </a:p>
                  </a:txBody>
                  <a:tcPr/>
                </a:tc>
              </a:tr>
              <a:tr h="914400">
                <a:tc>
                  <a:txBody>
                    <a:bodyPr/>
                    <a:lstStyle/>
                    <a:p>
                      <a:r>
                        <a:rPr lang="en-US" sz="2800" dirty="0" smtClean="0">
                          <a:solidFill>
                            <a:srgbClr val="FF0000"/>
                          </a:solidFill>
                        </a:rPr>
                        <a:t>Nasal flaring </a:t>
                      </a:r>
                      <a:endParaRPr lang="en-US" sz="28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mn-lt"/>
                          <a:ea typeface="+mn-ea"/>
                          <a:cs typeface="+mn-cs"/>
                        </a:rPr>
                        <a:t>+</a:t>
                      </a:r>
                      <a:endParaRPr kumimoji="0" lang="en-US" sz="2800" b="0" i="0" u="none" strike="noStrike" kern="1200" cap="none" spc="0" normalizeH="0" baseline="0" noProof="0" dirty="0">
                        <a:ln>
                          <a:noFill/>
                        </a:ln>
                        <a:solidFill>
                          <a:srgbClr val="FF0000"/>
                        </a:solidFill>
                        <a:effectLst/>
                        <a:uLnTx/>
                        <a:uFillTx/>
                        <a:latin typeface="+mn-lt"/>
                        <a:ea typeface="+mn-ea"/>
                        <a:cs typeface="+mn-cs"/>
                      </a:endParaRPr>
                    </a:p>
                  </a:txBody>
                  <a:tcPr/>
                </a:tc>
                <a:tc>
                  <a:txBody>
                    <a:bodyPr/>
                    <a:lstStyle/>
                    <a:p>
                      <a:r>
                        <a:rPr lang="en-US" sz="2800" dirty="0" smtClean="0">
                          <a:solidFill>
                            <a:srgbClr val="FF0000"/>
                          </a:solidFill>
                        </a:rPr>
                        <a:t>_</a:t>
                      </a:r>
                      <a:endParaRPr lang="en-US" sz="2800" dirty="0">
                        <a:solidFill>
                          <a:srgbClr val="FF0000"/>
                        </a:solidFill>
                      </a:endParaRPr>
                    </a:p>
                  </a:txBody>
                  <a:tcPr/>
                </a:tc>
              </a:tr>
              <a:tr h="914400">
                <a:tc>
                  <a:txBody>
                    <a:bodyPr/>
                    <a:lstStyle/>
                    <a:p>
                      <a:r>
                        <a:rPr lang="en-US" sz="2800" dirty="0" smtClean="0">
                          <a:solidFill>
                            <a:srgbClr val="FF0000"/>
                          </a:solidFill>
                        </a:rPr>
                        <a:t>Grunting </a:t>
                      </a:r>
                      <a:endParaRPr lang="en-US" sz="2800" dirty="0">
                        <a:solidFill>
                          <a:srgbClr val="FF0000"/>
                        </a:solidFill>
                      </a:endParaRPr>
                    </a:p>
                  </a:txBody>
                  <a:tcPr/>
                </a:tc>
                <a:tc>
                  <a:txBody>
                    <a:bodyPr/>
                    <a:lstStyle/>
                    <a:p>
                      <a:r>
                        <a:rPr lang="en-US" sz="2800" dirty="0" smtClean="0">
                          <a:solidFill>
                            <a:srgbClr val="FF0000"/>
                          </a:solidFill>
                        </a:rPr>
                        <a:t>+</a:t>
                      </a:r>
                      <a:endParaRPr lang="en-US" sz="2800" dirty="0">
                        <a:solidFill>
                          <a:srgbClr val="FF0000"/>
                        </a:solidFill>
                      </a:endParaRPr>
                    </a:p>
                  </a:txBody>
                  <a:tcPr/>
                </a:tc>
                <a:tc>
                  <a:txBody>
                    <a:bodyPr/>
                    <a:lstStyle/>
                    <a:p>
                      <a:r>
                        <a:rPr lang="en-US" sz="2800" dirty="0" smtClean="0">
                          <a:solidFill>
                            <a:srgbClr val="FF0000"/>
                          </a:solidFill>
                        </a:rPr>
                        <a:t>_</a:t>
                      </a:r>
                      <a:endParaRPr lang="en-US" sz="2800" dirty="0">
                        <a:solidFill>
                          <a:srgbClr val="FF0000"/>
                        </a:solidFill>
                      </a:endParaRPr>
                    </a:p>
                  </a:txBody>
                  <a:tcPr/>
                </a:tc>
              </a:tr>
            </a:tbl>
          </a:graphicData>
        </a:graphic>
      </p:graphicFrame>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968240"/>
        </p:xfrm>
        <a:graphic>
          <a:graphicData uri="http://schemas.openxmlformats.org/drawingml/2006/table">
            <a:tbl>
              <a:tblPr firstRow="1" bandRow="1">
                <a:tableStyleId>{5C22544A-7EE6-4342-B048-85BDC9FD1C3A}</a:tableStyleId>
              </a:tblPr>
              <a:tblGrid>
                <a:gridCol w="2743200"/>
                <a:gridCol w="2743200"/>
                <a:gridCol w="2743200"/>
              </a:tblGrid>
              <a:tr h="914400">
                <a:tc>
                  <a:txBody>
                    <a:bodyPr/>
                    <a:lstStyle/>
                    <a:p>
                      <a:endParaRPr lang="en-US" dirty="0"/>
                    </a:p>
                  </a:txBody>
                  <a:tcPr/>
                </a:tc>
                <a:tc>
                  <a:txBody>
                    <a:bodyPr/>
                    <a:lstStyle/>
                    <a:p>
                      <a:r>
                        <a:rPr lang="en-US" sz="2800" dirty="0" smtClean="0">
                          <a:solidFill>
                            <a:srgbClr val="FF0000"/>
                          </a:solidFill>
                        </a:rPr>
                        <a:t>IMNCI</a:t>
                      </a:r>
                      <a:endParaRPr lang="en-US" sz="2800" dirty="0">
                        <a:solidFill>
                          <a:srgbClr val="FF0000"/>
                        </a:solidFill>
                      </a:endParaRPr>
                    </a:p>
                  </a:txBody>
                  <a:tcPr/>
                </a:tc>
                <a:tc>
                  <a:txBody>
                    <a:bodyPr/>
                    <a:lstStyle/>
                    <a:p>
                      <a:r>
                        <a:rPr lang="en-US" sz="2800" dirty="0" smtClean="0">
                          <a:solidFill>
                            <a:srgbClr val="FF0000"/>
                          </a:solidFill>
                        </a:rPr>
                        <a:t>WHO</a:t>
                      </a:r>
                      <a:endParaRPr lang="en-US" sz="2800" dirty="0">
                        <a:solidFill>
                          <a:srgbClr val="FF0000"/>
                        </a:solidFill>
                      </a:endParaRPr>
                    </a:p>
                  </a:txBody>
                  <a:tcPr/>
                </a:tc>
              </a:tr>
              <a:tr h="914400">
                <a:tc>
                  <a:txBody>
                    <a:bodyPr/>
                    <a:lstStyle/>
                    <a:p>
                      <a:r>
                        <a:rPr lang="en-US" sz="2800" dirty="0" err="1" smtClean="0">
                          <a:solidFill>
                            <a:srgbClr val="FF0000"/>
                          </a:solidFill>
                        </a:rPr>
                        <a:t>Crepitations</a:t>
                      </a:r>
                      <a:r>
                        <a:rPr lang="en-US" sz="2800" dirty="0" smtClean="0"/>
                        <a:t> </a:t>
                      </a:r>
                      <a:endParaRPr lang="en-US" sz="2800" dirty="0">
                        <a:solidFill>
                          <a:srgbClr val="FF0000"/>
                        </a:solidFill>
                      </a:endParaRPr>
                    </a:p>
                  </a:txBody>
                  <a:tcPr/>
                </a:tc>
                <a:tc>
                  <a:txBody>
                    <a:bodyPr/>
                    <a:lstStyle/>
                    <a:p>
                      <a:r>
                        <a:rPr lang="en-US" sz="2800" dirty="0" smtClean="0">
                          <a:solidFill>
                            <a:srgbClr val="FF0000"/>
                          </a:solidFill>
                        </a:rPr>
                        <a:t>_</a:t>
                      </a:r>
                      <a:endParaRPr lang="en-US" sz="2800" dirty="0">
                        <a:solidFill>
                          <a:srgbClr val="FF0000"/>
                        </a:solidFill>
                      </a:endParaRPr>
                    </a:p>
                  </a:txBody>
                  <a:tcPr/>
                </a:tc>
                <a:tc>
                  <a:txBody>
                    <a:bodyPr/>
                    <a:lstStyle/>
                    <a:p>
                      <a:r>
                        <a:rPr lang="en-US" sz="2800" dirty="0" smtClean="0">
                          <a:solidFill>
                            <a:srgbClr val="FF0000"/>
                          </a:solidFill>
                        </a:rPr>
                        <a:t>+</a:t>
                      </a:r>
                      <a:endParaRPr lang="en-US" dirty="0"/>
                    </a:p>
                  </a:txBody>
                  <a:tcPr/>
                </a:tc>
              </a:tr>
              <a:tr h="914400">
                <a:tc>
                  <a:txBody>
                    <a:bodyPr/>
                    <a:lstStyle/>
                    <a:p>
                      <a:r>
                        <a:rPr lang="en-US" sz="2800" dirty="0" smtClean="0">
                          <a:solidFill>
                            <a:srgbClr val="FF0000"/>
                          </a:solidFill>
                        </a:rPr>
                        <a:t> Cyanosis</a:t>
                      </a:r>
                      <a:endParaRPr lang="en-US" sz="28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mn-lt"/>
                          <a:ea typeface="+mn-ea"/>
                          <a:cs typeface="+mn-cs"/>
                        </a:rPr>
                        <a:t>_</a:t>
                      </a:r>
                      <a:endParaRPr kumimoji="0" lang="en-US" sz="2800" b="0" i="0" u="none" strike="noStrike" kern="1200" cap="none" spc="0" normalizeH="0" baseline="0" noProof="0" dirty="0">
                        <a:ln>
                          <a:noFill/>
                        </a:ln>
                        <a:solidFill>
                          <a:srgbClr val="FF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mn-lt"/>
                          <a:ea typeface="+mn-ea"/>
                          <a:cs typeface="+mn-cs"/>
                        </a:rPr>
                        <a:t>+</a:t>
                      </a:r>
                      <a:endParaRPr kumimoji="0" lang="en-US" sz="2800" b="0" i="0" u="none" strike="noStrike" kern="1200" cap="none" spc="0" normalizeH="0" baseline="0" noProof="0" dirty="0">
                        <a:ln>
                          <a:noFill/>
                        </a:ln>
                        <a:solidFill>
                          <a:srgbClr val="FF0000"/>
                        </a:solidFill>
                        <a:effectLst/>
                        <a:uLnTx/>
                        <a:uFillTx/>
                        <a:latin typeface="+mn-lt"/>
                        <a:ea typeface="+mn-ea"/>
                        <a:cs typeface="+mn-cs"/>
                      </a:endParaRPr>
                    </a:p>
                  </a:txBody>
                  <a:tcPr/>
                </a:tc>
              </a:tr>
              <a:tr h="1905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solidFill>
                            <a:srgbClr val="FF0000"/>
                          </a:solidFill>
                        </a:rPr>
                        <a:t> Temperature &gt;37.70c ( feels hot) or &lt;35.5c(feels</a:t>
                      </a:r>
                      <a:r>
                        <a:rPr lang="en-US" sz="2800" baseline="0" dirty="0" smtClean="0">
                          <a:solidFill>
                            <a:srgbClr val="FF0000"/>
                          </a:solidFill>
                        </a:rPr>
                        <a:t> cool)</a:t>
                      </a:r>
                      <a:r>
                        <a:rPr lang="en-US" sz="2800" dirty="0" smtClean="0"/>
                        <a:t> </a:t>
                      </a:r>
                      <a:endParaRPr lang="en-US" sz="28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srgbClr val="FF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smtClean="0">
                          <a:solidFill>
                            <a:srgbClr val="FF0000"/>
                          </a:solidFill>
                        </a:rPr>
                        <a:t>+: Means Presence</a:t>
                      </a:r>
                      <a:endParaRPr kumimoji="0" lang="en-US" sz="2800" b="0" i="0" u="none" strike="noStrike" kern="1200" cap="none" spc="0" normalizeH="0" baseline="0" noProof="0" dirty="0">
                        <a:ln>
                          <a:noFill/>
                        </a:ln>
                        <a:solidFill>
                          <a:srgbClr val="FF0000"/>
                        </a:solidFill>
                        <a:effectLst/>
                        <a:uLnTx/>
                        <a:uFillTx/>
                        <a:latin typeface="+mn-lt"/>
                        <a:ea typeface="+mn-ea"/>
                        <a:cs typeface="+mn-cs"/>
                      </a:endParaRPr>
                    </a:p>
                  </a:txBody>
                  <a:tcPr/>
                </a:tc>
                <a:tc>
                  <a:txBody>
                    <a:bodyPr/>
                    <a:lstStyle/>
                    <a:p>
                      <a:r>
                        <a:rPr lang="en-US" sz="2800" dirty="0" smtClean="0">
                          <a:solidFill>
                            <a:srgbClr val="FF0000"/>
                          </a:solidFill>
                        </a:rPr>
                        <a:t>+</a:t>
                      </a:r>
                      <a:endParaRPr lang="en-US" sz="2800" dirty="0">
                        <a:solidFill>
                          <a:srgbClr val="FF0000"/>
                        </a:solidFill>
                      </a:endParaRPr>
                    </a:p>
                  </a:txBody>
                  <a:tcPr/>
                </a:tc>
              </a:tr>
            </a:tbl>
          </a:graphicData>
        </a:graphic>
      </p:graphicFrame>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Gold standard remains isolation of organism from </a:t>
            </a:r>
            <a:r>
              <a:rPr lang="en-US" dirty="0" smtClean="0"/>
              <a:t>body fluids </a:t>
            </a:r>
            <a:r>
              <a:rPr lang="en-US" dirty="0" smtClean="0"/>
              <a:t>( blood or urine or CSF</a:t>
            </a:r>
            <a:r>
              <a:rPr lang="en-US" dirty="0" smtClean="0"/>
              <a:t>).</a:t>
            </a:r>
          </a:p>
          <a:p>
            <a:endParaRPr lang="en-US" dirty="0" smtClean="0"/>
          </a:p>
          <a:p>
            <a:pPr>
              <a:buNone/>
            </a:pPr>
            <a:endParaRPr lang="en-US" dirty="0" smtClean="0"/>
          </a:p>
          <a:p>
            <a:r>
              <a:rPr lang="en-US" dirty="0" smtClean="0"/>
              <a:t>In </a:t>
            </a:r>
            <a:r>
              <a:rPr lang="en-US" dirty="0" smtClean="0"/>
              <a:t>cases of suspected sepsis following sepsis </a:t>
            </a:r>
            <a:r>
              <a:rPr lang="en-US" dirty="0" smtClean="0"/>
              <a:t>screen should </a:t>
            </a:r>
            <a:r>
              <a:rPr lang="en-US" dirty="0" smtClean="0"/>
              <a:t>be done and antibiotics should be </a:t>
            </a:r>
            <a:r>
              <a:rPr lang="en-US" dirty="0" smtClean="0"/>
              <a:t>started immediately </a:t>
            </a:r>
            <a:r>
              <a:rPr lang="en-US" dirty="0" smtClean="0"/>
              <a:t>after collecting blood culture sample.</a:t>
            </a:r>
          </a:p>
          <a:p>
            <a:endParaRPr lang="en-US" dirty="0"/>
          </a:p>
        </p:txBody>
      </p:sp>
      <p:sp>
        <p:nvSpPr>
          <p:cNvPr id="2" name="Title 1"/>
          <p:cNvSpPr>
            <a:spLocks noGrp="1"/>
          </p:cNvSpPr>
          <p:nvPr>
            <p:ph type="title"/>
          </p:nvPr>
        </p:nvSpPr>
        <p:spPr/>
        <p:txBody>
          <a:bodyPr/>
          <a:lstStyle/>
          <a:p>
            <a:r>
              <a:rPr lang="en-US" dirty="0" smtClean="0"/>
              <a:t>DIAGNOSIS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Hypothermia.</a:t>
            </a:r>
          </a:p>
          <a:p>
            <a:pPr>
              <a:buNone/>
            </a:pPr>
            <a:endParaRPr lang="en-US" dirty="0" smtClean="0"/>
          </a:p>
          <a:p>
            <a:r>
              <a:rPr lang="en-US" dirty="0" smtClean="0"/>
              <a:t> Hypoglycemia.</a:t>
            </a:r>
          </a:p>
          <a:p>
            <a:pPr>
              <a:buNone/>
            </a:pPr>
            <a:endParaRPr lang="en-US" dirty="0" smtClean="0"/>
          </a:p>
          <a:p>
            <a:r>
              <a:rPr lang="en-US" dirty="0" smtClean="0"/>
              <a:t> </a:t>
            </a:r>
            <a:r>
              <a:rPr lang="en-US" dirty="0" smtClean="0"/>
              <a:t>Metabolic </a:t>
            </a:r>
            <a:r>
              <a:rPr lang="en-US" dirty="0" smtClean="0"/>
              <a:t>encephalopathy.</a:t>
            </a:r>
            <a:endParaRPr lang="en-US" dirty="0"/>
          </a:p>
        </p:txBody>
      </p:sp>
      <p:sp>
        <p:nvSpPr>
          <p:cNvPr id="2" name="Title 1"/>
          <p:cNvSpPr>
            <a:spLocks noGrp="1"/>
          </p:cNvSpPr>
          <p:nvPr>
            <p:ph type="title"/>
          </p:nvPr>
        </p:nvSpPr>
        <p:spPr/>
        <p:txBody>
          <a:bodyPr/>
          <a:lstStyle/>
          <a:p>
            <a:r>
              <a:rPr lang="en-US" dirty="0" smtClean="0"/>
              <a:t>DIFFERENTIAL DIAGNOSIS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t>Haemogram</a:t>
            </a:r>
            <a:endParaRPr lang="en-US" dirty="0" smtClean="0"/>
          </a:p>
          <a:p>
            <a:r>
              <a:rPr lang="en-US" dirty="0" smtClean="0"/>
              <a:t> I/T </a:t>
            </a:r>
            <a:r>
              <a:rPr lang="en-US" dirty="0" smtClean="0"/>
              <a:t>ratio</a:t>
            </a:r>
          </a:p>
          <a:p>
            <a:r>
              <a:rPr lang="en-US" dirty="0" smtClean="0"/>
              <a:t> </a:t>
            </a:r>
            <a:r>
              <a:rPr lang="en-US" dirty="0" smtClean="0"/>
              <a:t>Micro ESR</a:t>
            </a:r>
          </a:p>
          <a:p>
            <a:r>
              <a:rPr lang="en-US" dirty="0" smtClean="0"/>
              <a:t> </a:t>
            </a:r>
            <a:r>
              <a:rPr lang="en-US" dirty="0" smtClean="0"/>
              <a:t>CRP</a:t>
            </a:r>
          </a:p>
          <a:p>
            <a:r>
              <a:rPr lang="en-US" dirty="0" smtClean="0"/>
              <a:t> </a:t>
            </a:r>
            <a:r>
              <a:rPr lang="en-US" dirty="0" smtClean="0"/>
              <a:t>Blood culture‐ 1ml blood in 10ml broth</a:t>
            </a:r>
          </a:p>
          <a:p>
            <a:r>
              <a:rPr lang="en-US" dirty="0" smtClean="0"/>
              <a:t> </a:t>
            </a:r>
            <a:r>
              <a:rPr lang="en-US" dirty="0" smtClean="0"/>
              <a:t>Chest X‐ray</a:t>
            </a:r>
          </a:p>
          <a:p>
            <a:r>
              <a:rPr lang="en-US" dirty="0" smtClean="0"/>
              <a:t> </a:t>
            </a:r>
            <a:r>
              <a:rPr lang="en-US" dirty="0" smtClean="0"/>
              <a:t>Blood sugar</a:t>
            </a:r>
          </a:p>
          <a:p>
            <a:endParaRPr lang="en-US" dirty="0"/>
          </a:p>
        </p:txBody>
      </p:sp>
      <p:sp>
        <p:nvSpPr>
          <p:cNvPr id="2" name="Title 1"/>
          <p:cNvSpPr>
            <a:spLocks noGrp="1"/>
          </p:cNvSpPr>
          <p:nvPr>
            <p:ph type="title"/>
          </p:nvPr>
        </p:nvSpPr>
        <p:spPr/>
        <p:txBody>
          <a:bodyPr/>
          <a:lstStyle/>
          <a:p>
            <a:r>
              <a:rPr lang="en-US" dirty="0" smtClean="0"/>
              <a:t>INVESTIGATIONS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Positive sepsis screen ‐ 2 or more positive tests as given below.</a:t>
            </a:r>
          </a:p>
          <a:p>
            <a:r>
              <a:rPr lang="en-US" dirty="0" smtClean="0"/>
              <a:t> </a:t>
            </a:r>
            <a:r>
              <a:rPr lang="en-US" dirty="0" smtClean="0"/>
              <a:t>TLC ( &lt; 5,000 or &gt; 20,000/cu.mm),</a:t>
            </a:r>
          </a:p>
          <a:p>
            <a:r>
              <a:rPr lang="en-US" dirty="0" smtClean="0"/>
              <a:t> </a:t>
            </a:r>
            <a:r>
              <a:rPr lang="en-US" dirty="0" err="1" smtClean="0"/>
              <a:t>Neutropenia</a:t>
            </a:r>
            <a:r>
              <a:rPr lang="en-US" dirty="0" smtClean="0"/>
              <a:t>‐ Absolute </a:t>
            </a:r>
            <a:r>
              <a:rPr lang="en-US" dirty="0" err="1" smtClean="0"/>
              <a:t>neutrophil</a:t>
            </a:r>
            <a:r>
              <a:rPr lang="en-US" dirty="0" smtClean="0"/>
              <a:t> count (&lt;1800/cu.mm)</a:t>
            </a:r>
          </a:p>
          <a:p>
            <a:r>
              <a:rPr lang="en-US" dirty="0" smtClean="0"/>
              <a:t> </a:t>
            </a:r>
            <a:r>
              <a:rPr lang="en-US" dirty="0" smtClean="0"/>
              <a:t>Immature </a:t>
            </a:r>
            <a:r>
              <a:rPr lang="en-US" dirty="0" err="1" smtClean="0"/>
              <a:t>neutrophil</a:t>
            </a:r>
            <a:r>
              <a:rPr lang="en-US" dirty="0" smtClean="0"/>
              <a:t> (band cells) to total </a:t>
            </a:r>
            <a:r>
              <a:rPr lang="en-US" dirty="0" err="1" smtClean="0"/>
              <a:t>neutrophil</a:t>
            </a:r>
            <a:r>
              <a:rPr lang="en-US" dirty="0" smtClean="0"/>
              <a:t> (</a:t>
            </a:r>
            <a:r>
              <a:rPr lang="en-US" dirty="0" smtClean="0"/>
              <a:t>I/T) ratio </a:t>
            </a:r>
            <a:r>
              <a:rPr lang="en-US" dirty="0" smtClean="0"/>
              <a:t>&gt; 0.2</a:t>
            </a:r>
          </a:p>
          <a:p>
            <a:r>
              <a:rPr lang="en-US" dirty="0" smtClean="0"/>
              <a:t> </a:t>
            </a:r>
            <a:r>
              <a:rPr lang="en-US" dirty="0" smtClean="0"/>
              <a:t>C‐reactive proteins‐ positive</a:t>
            </a:r>
          </a:p>
          <a:p>
            <a:r>
              <a:rPr lang="en-US" dirty="0" smtClean="0"/>
              <a:t>Micro </a:t>
            </a:r>
            <a:r>
              <a:rPr lang="en-US" dirty="0" smtClean="0"/>
              <a:t>ESR‐ (ESR &gt; 15mm at 1st hr.)</a:t>
            </a:r>
          </a:p>
          <a:p>
            <a:endParaRPr lang="en-US" dirty="0"/>
          </a:p>
        </p:txBody>
      </p:sp>
      <p:sp>
        <p:nvSpPr>
          <p:cNvPr id="2" name="Title 1"/>
          <p:cNvSpPr>
            <a:spLocks noGrp="1"/>
          </p:cNvSpPr>
          <p:nvPr>
            <p:ph type="title"/>
          </p:nvPr>
        </p:nvSpPr>
        <p:spPr/>
        <p:txBody>
          <a:bodyPr/>
          <a:lstStyle/>
          <a:p>
            <a:r>
              <a:rPr lang="en-US" dirty="0" smtClean="0"/>
              <a:t>INVESTIGATIONS (CONT..)</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Provide </a:t>
            </a:r>
            <a:r>
              <a:rPr lang="en-US" dirty="0" smtClean="0"/>
              <a:t>warmth, ensure consistently normal</a:t>
            </a:r>
          </a:p>
          <a:p>
            <a:pPr>
              <a:buNone/>
            </a:pPr>
            <a:r>
              <a:rPr lang="en-US" dirty="0" smtClean="0"/>
              <a:t>  temperature</a:t>
            </a:r>
            <a:endParaRPr lang="en-US" dirty="0" smtClean="0"/>
          </a:p>
          <a:p>
            <a:r>
              <a:rPr lang="en-US" dirty="0" smtClean="0"/>
              <a:t>Provide </a:t>
            </a:r>
            <a:r>
              <a:rPr lang="en-US" dirty="0" smtClean="0"/>
              <a:t>bag and mask ventilation with oxygen if</a:t>
            </a:r>
          </a:p>
          <a:p>
            <a:pPr>
              <a:buNone/>
            </a:pPr>
            <a:r>
              <a:rPr lang="en-US" dirty="0" smtClean="0"/>
              <a:t>  breathing </a:t>
            </a:r>
            <a:r>
              <a:rPr lang="en-US" dirty="0" smtClean="0"/>
              <a:t>is inadequate</a:t>
            </a:r>
          </a:p>
          <a:p>
            <a:r>
              <a:rPr lang="en-US" dirty="0" smtClean="0"/>
              <a:t>Start </a:t>
            </a:r>
            <a:r>
              <a:rPr lang="en-US" dirty="0" smtClean="0"/>
              <a:t>oxygen by hood or mask, if cyanosed or grunting</a:t>
            </a:r>
          </a:p>
          <a:p>
            <a:r>
              <a:rPr lang="en-US" dirty="0" smtClean="0"/>
              <a:t>Provide </a:t>
            </a:r>
            <a:r>
              <a:rPr lang="en-US" dirty="0" smtClean="0"/>
              <a:t>gentle physical stimulation, if </a:t>
            </a:r>
            <a:r>
              <a:rPr lang="en-US" dirty="0" err="1" smtClean="0"/>
              <a:t>apneic</a:t>
            </a:r>
            <a:r>
              <a:rPr lang="en-US" dirty="0" smtClean="0"/>
              <a:t>.</a:t>
            </a:r>
          </a:p>
          <a:p>
            <a:r>
              <a:rPr lang="en-US" dirty="0" smtClean="0"/>
              <a:t>Start </a:t>
            </a:r>
            <a:r>
              <a:rPr lang="en-US" dirty="0" smtClean="0"/>
              <a:t>intravenous line</a:t>
            </a:r>
          </a:p>
          <a:p>
            <a:r>
              <a:rPr lang="en-US" dirty="0" smtClean="0"/>
              <a:t>Infuse glucose (10%)2ml/kg stat (if hypoglycemic)</a:t>
            </a:r>
            <a:endParaRPr lang="en-US" dirty="0"/>
          </a:p>
        </p:txBody>
      </p:sp>
      <p:sp>
        <p:nvSpPr>
          <p:cNvPr id="2" name="Title 1"/>
          <p:cNvSpPr>
            <a:spLocks noGrp="1"/>
          </p:cNvSpPr>
          <p:nvPr>
            <p:ph type="title"/>
          </p:nvPr>
        </p:nvSpPr>
        <p:spPr/>
        <p:txBody>
          <a:bodyPr>
            <a:normAutofit fontScale="90000"/>
          </a:bodyPr>
          <a:lstStyle/>
          <a:p>
            <a:r>
              <a:rPr lang="en-US" dirty="0" smtClean="0"/>
              <a:t>TREATMENT – SUPPORTIVE CARE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Neonatal infections are estimated to cause about 1.6 million deaths worldwide and 40% of all neonatal deaths due to sepsis occur in developing countries.</a:t>
            </a:r>
          </a:p>
          <a:p>
            <a:r>
              <a:rPr lang="en-US" dirty="0" smtClean="0"/>
              <a:t> Even though neonatal care has dramatically improved over the last decade, the overall as well as gestation specific mortality due to sepsis has not changed much due to more and more smaller babies surviving in the intensive care units.</a:t>
            </a:r>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If </a:t>
            </a:r>
            <a:r>
              <a:rPr lang="en-US" dirty="0" smtClean="0"/>
              <a:t>perfusion is poor as evidenced by capillary refill</a:t>
            </a:r>
          </a:p>
          <a:p>
            <a:pPr>
              <a:buNone/>
            </a:pPr>
            <a:r>
              <a:rPr lang="en-US" dirty="0" smtClean="0"/>
              <a:t>  time </a:t>
            </a:r>
            <a:r>
              <a:rPr lang="en-US" dirty="0" smtClean="0"/>
              <a:t>(CRT) of more than 3 seconds, manage shock.</a:t>
            </a:r>
          </a:p>
          <a:p>
            <a:r>
              <a:rPr lang="en-US" dirty="0" smtClean="0"/>
              <a:t>Inj</a:t>
            </a:r>
            <a:r>
              <a:rPr lang="en-US" dirty="0" smtClean="0"/>
              <a:t>. Vitamin K 1mg IM</a:t>
            </a:r>
          </a:p>
          <a:p>
            <a:r>
              <a:rPr lang="en-US" dirty="0" smtClean="0"/>
              <a:t>Consider </a:t>
            </a:r>
            <a:r>
              <a:rPr lang="en-US" dirty="0" smtClean="0"/>
              <a:t>use of dopamine if perfusion is </a:t>
            </a:r>
            <a:r>
              <a:rPr lang="en-US" dirty="0" smtClean="0"/>
              <a:t>persistently poor</a:t>
            </a:r>
            <a:r>
              <a:rPr lang="en-US" dirty="0" smtClean="0"/>
              <a:t>.</a:t>
            </a:r>
          </a:p>
          <a:p>
            <a:r>
              <a:rPr lang="en-US" dirty="0" smtClean="0"/>
              <a:t>Avoid </a:t>
            </a:r>
            <a:r>
              <a:rPr lang="en-US" dirty="0" err="1" smtClean="0"/>
              <a:t>enteral</a:t>
            </a:r>
            <a:r>
              <a:rPr lang="en-US" dirty="0" smtClean="0"/>
              <a:t> feed if very sick, give maintenance</a:t>
            </a:r>
          </a:p>
          <a:p>
            <a:pPr>
              <a:buNone/>
            </a:pPr>
            <a:r>
              <a:rPr lang="en-US" dirty="0" smtClean="0"/>
              <a:t>   fluid </a:t>
            </a:r>
            <a:r>
              <a:rPr lang="en-US" dirty="0" smtClean="0"/>
              <a:t>intravenously.</a:t>
            </a:r>
            <a:endParaRPr lang="en-US" dirty="0"/>
          </a:p>
        </p:txBody>
      </p:sp>
      <p:sp>
        <p:nvSpPr>
          <p:cNvPr id="2" name="Title 1"/>
          <p:cNvSpPr>
            <a:spLocks noGrp="1"/>
          </p:cNvSpPr>
          <p:nvPr>
            <p:ph type="title"/>
          </p:nvPr>
        </p:nvSpPr>
        <p:spPr/>
        <p:txBody>
          <a:bodyPr>
            <a:normAutofit fontScale="90000"/>
          </a:bodyPr>
          <a:lstStyle/>
          <a:p>
            <a:r>
              <a:rPr lang="en-US" dirty="0" smtClean="0"/>
              <a:t>TREATMENT – SUPPORTIVE CARE</a:t>
            </a:r>
            <a:br>
              <a:rPr lang="en-US" dirty="0" smtClean="0"/>
            </a:b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Antibiotic therapy for sepsis</a:t>
            </a:r>
          </a:p>
          <a:p>
            <a:r>
              <a:rPr lang="en-US" dirty="0" smtClean="0"/>
              <a:t>Antibiotic Each dose Frequency Route</a:t>
            </a:r>
          </a:p>
          <a:p>
            <a:pPr>
              <a:buNone/>
            </a:pPr>
            <a:r>
              <a:rPr lang="en-US" dirty="0" smtClean="0"/>
              <a:t>   mg/kg/dose     </a:t>
            </a:r>
            <a:r>
              <a:rPr lang="en-US" dirty="0" smtClean="0"/>
              <a:t>&lt;</a:t>
            </a:r>
            <a:r>
              <a:rPr lang="en-US" dirty="0" smtClean="0"/>
              <a:t>7days                     </a:t>
            </a:r>
            <a:r>
              <a:rPr lang="en-US" dirty="0" smtClean="0"/>
              <a:t>&gt;7 days</a:t>
            </a:r>
          </a:p>
          <a:p>
            <a:pPr>
              <a:buNone/>
            </a:pPr>
            <a:r>
              <a:rPr lang="en-US" dirty="0" smtClean="0"/>
              <a:t>  </a:t>
            </a:r>
            <a:r>
              <a:rPr lang="en-US" dirty="0" err="1" smtClean="0"/>
              <a:t>Ampicillin</a:t>
            </a:r>
            <a:r>
              <a:rPr lang="en-US" dirty="0" smtClean="0"/>
              <a:t> 50    </a:t>
            </a:r>
            <a:r>
              <a:rPr lang="en-US" dirty="0" smtClean="0"/>
              <a:t>12 </a:t>
            </a:r>
            <a:r>
              <a:rPr lang="en-US" dirty="0" err="1" smtClean="0"/>
              <a:t>hrly</a:t>
            </a:r>
            <a:r>
              <a:rPr lang="en-US" dirty="0" smtClean="0"/>
              <a:t>                   </a:t>
            </a:r>
            <a:r>
              <a:rPr lang="en-US" dirty="0" smtClean="0"/>
              <a:t>8 </a:t>
            </a:r>
            <a:r>
              <a:rPr lang="en-US" dirty="0" err="1" smtClean="0"/>
              <a:t>hrly</a:t>
            </a:r>
            <a:r>
              <a:rPr lang="en-US" dirty="0" smtClean="0"/>
              <a:t> IV</a:t>
            </a:r>
          </a:p>
          <a:p>
            <a:pPr>
              <a:buNone/>
            </a:pPr>
            <a:r>
              <a:rPr lang="en-US" dirty="0" smtClean="0"/>
              <a:t> </a:t>
            </a:r>
            <a:r>
              <a:rPr lang="en-US" dirty="0" err="1" smtClean="0"/>
              <a:t>Gentamycin</a:t>
            </a:r>
            <a:r>
              <a:rPr lang="en-US" dirty="0" smtClean="0"/>
              <a:t> 5    </a:t>
            </a:r>
            <a:r>
              <a:rPr lang="en-US" dirty="0" smtClean="0"/>
              <a:t>24hrly </a:t>
            </a:r>
            <a:r>
              <a:rPr lang="en-US" dirty="0" smtClean="0"/>
              <a:t>                  </a:t>
            </a:r>
            <a:r>
              <a:rPr lang="en-US" dirty="0" err="1" smtClean="0"/>
              <a:t>24hrly</a:t>
            </a:r>
            <a:r>
              <a:rPr lang="en-US" dirty="0" smtClean="0"/>
              <a:t> </a:t>
            </a:r>
            <a:r>
              <a:rPr lang="en-US" dirty="0" smtClean="0"/>
              <a:t>IV</a:t>
            </a:r>
          </a:p>
          <a:p>
            <a:pPr>
              <a:buNone/>
            </a:pPr>
            <a:endParaRPr lang="en-US" dirty="0"/>
          </a:p>
        </p:txBody>
      </p:sp>
      <p:sp>
        <p:nvSpPr>
          <p:cNvPr id="2" name="Title 1"/>
          <p:cNvSpPr>
            <a:spLocks noGrp="1"/>
          </p:cNvSpPr>
          <p:nvPr>
            <p:ph type="title"/>
          </p:nvPr>
        </p:nvSpPr>
        <p:spPr/>
        <p:txBody>
          <a:bodyPr/>
          <a:lstStyle/>
          <a:p>
            <a:r>
              <a:rPr lang="en-US" dirty="0" smtClean="0"/>
              <a:t>ANTI‐MICROBIALS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Antibiotic Each dose </a:t>
            </a:r>
            <a:r>
              <a:rPr lang="en-US" dirty="0" smtClean="0"/>
              <a:t>Frequency             </a:t>
            </a:r>
            <a:r>
              <a:rPr lang="en-US" dirty="0" smtClean="0"/>
              <a:t>Route</a:t>
            </a:r>
          </a:p>
          <a:p>
            <a:pPr>
              <a:buNone/>
            </a:pPr>
            <a:r>
              <a:rPr lang="en-US" dirty="0" smtClean="0"/>
              <a:t>     mg/kg/dose        </a:t>
            </a:r>
            <a:r>
              <a:rPr lang="en-US" dirty="0" smtClean="0"/>
              <a:t>&lt;</a:t>
            </a:r>
            <a:r>
              <a:rPr lang="en-US" dirty="0" smtClean="0"/>
              <a:t>7days           </a:t>
            </a:r>
            <a:r>
              <a:rPr lang="en-US" dirty="0" smtClean="0"/>
              <a:t>&gt;7 </a:t>
            </a:r>
            <a:r>
              <a:rPr lang="en-US" dirty="0" smtClean="0"/>
              <a:t>days</a:t>
            </a:r>
          </a:p>
          <a:p>
            <a:pPr>
              <a:buNone/>
            </a:pPr>
            <a:r>
              <a:rPr lang="en-US" dirty="0" smtClean="0"/>
              <a:t> </a:t>
            </a:r>
            <a:r>
              <a:rPr lang="en-US" dirty="0" smtClean="0"/>
              <a:t>  </a:t>
            </a:r>
            <a:r>
              <a:rPr lang="en-US" dirty="0" err="1" smtClean="0"/>
              <a:t>Cefotaxim</a:t>
            </a:r>
            <a:r>
              <a:rPr lang="en-US" dirty="0" smtClean="0"/>
              <a:t> 50        </a:t>
            </a:r>
            <a:r>
              <a:rPr lang="en-US" dirty="0" smtClean="0"/>
              <a:t>12 </a:t>
            </a:r>
            <a:r>
              <a:rPr lang="en-US" dirty="0" err="1" smtClean="0"/>
              <a:t>hrly</a:t>
            </a:r>
            <a:r>
              <a:rPr lang="en-US" dirty="0" smtClean="0"/>
              <a:t> </a:t>
            </a:r>
            <a:r>
              <a:rPr lang="en-US" dirty="0" smtClean="0"/>
              <a:t>          8 </a:t>
            </a:r>
            <a:r>
              <a:rPr lang="en-US" dirty="0" err="1" smtClean="0"/>
              <a:t>hrly</a:t>
            </a:r>
            <a:r>
              <a:rPr lang="en-US" dirty="0" smtClean="0"/>
              <a:t>       </a:t>
            </a:r>
            <a:r>
              <a:rPr lang="en-US" dirty="0" smtClean="0"/>
              <a:t>IV</a:t>
            </a:r>
          </a:p>
          <a:p>
            <a:r>
              <a:rPr lang="en-US" dirty="0" err="1" smtClean="0"/>
              <a:t>Gentamycin</a:t>
            </a:r>
            <a:r>
              <a:rPr lang="en-US" dirty="0" smtClean="0"/>
              <a:t> </a:t>
            </a:r>
            <a:r>
              <a:rPr lang="en-US" dirty="0" smtClean="0"/>
              <a:t>5       24hrly           </a:t>
            </a:r>
            <a:r>
              <a:rPr lang="en-US" dirty="0" err="1" smtClean="0"/>
              <a:t>24hrly</a:t>
            </a:r>
            <a:r>
              <a:rPr lang="en-US" dirty="0" smtClean="0"/>
              <a:t>       </a:t>
            </a:r>
            <a:r>
              <a:rPr lang="en-US" dirty="0" smtClean="0"/>
              <a:t>IV</a:t>
            </a:r>
          </a:p>
          <a:p>
            <a:endParaRPr lang="en-US" dirty="0"/>
          </a:p>
        </p:txBody>
      </p:sp>
      <p:sp>
        <p:nvSpPr>
          <p:cNvPr id="2" name="Title 1"/>
          <p:cNvSpPr>
            <a:spLocks noGrp="1"/>
          </p:cNvSpPr>
          <p:nvPr>
            <p:ph type="title"/>
          </p:nvPr>
        </p:nvSpPr>
        <p:spPr/>
        <p:txBody>
          <a:bodyPr/>
          <a:lstStyle/>
          <a:p>
            <a:r>
              <a:rPr lang="en-US" dirty="0" smtClean="0"/>
              <a:t>ANTI‐MICROBIALS (CONT..)</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If not improving in 2‐3 days the antibiotic treatment </a:t>
            </a:r>
            <a:r>
              <a:rPr lang="en-US" dirty="0" smtClean="0"/>
              <a:t>may need </a:t>
            </a:r>
            <a:r>
              <a:rPr lang="en-US" dirty="0" smtClean="0"/>
              <a:t>to be </a:t>
            </a:r>
            <a:r>
              <a:rPr lang="en-US" dirty="0" smtClean="0"/>
              <a:t>changed , preferably </a:t>
            </a:r>
            <a:r>
              <a:rPr lang="en-US" dirty="0" smtClean="0"/>
              <a:t>as per microbial </a:t>
            </a:r>
            <a:r>
              <a:rPr lang="en-US" dirty="0" smtClean="0"/>
              <a:t>culture reports.</a:t>
            </a:r>
          </a:p>
          <a:p>
            <a:pPr>
              <a:buNone/>
            </a:pPr>
            <a:endParaRPr lang="en-US" dirty="0" smtClean="0"/>
          </a:p>
          <a:p>
            <a:r>
              <a:rPr lang="en-US" dirty="0" smtClean="0"/>
              <a:t>Blood culture negative sepsis‐7 to 10 </a:t>
            </a:r>
            <a:r>
              <a:rPr lang="en-US" dirty="0" smtClean="0"/>
              <a:t>days</a:t>
            </a:r>
          </a:p>
          <a:p>
            <a:pPr>
              <a:buNone/>
            </a:pPr>
            <a:endParaRPr lang="en-US" dirty="0" smtClean="0"/>
          </a:p>
          <a:p>
            <a:r>
              <a:rPr lang="en-US" dirty="0" smtClean="0"/>
              <a:t>Blood culture positive sepsis‐10 to 14 </a:t>
            </a:r>
            <a:r>
              <a:rPr lang="en-US" dirty="0" smtClean="0"/>
              <a:t>days</a:t>
            </a:r>
          </a:p>
          <a:p>
            <a:pPr>
              <a:buNone/>
            </a:pPr>
            <a:endParaRPr lang="en-US" dirty="0" smtClean="0"/>
          </a:p>
          <a:p>
            <a:r>
              <a:rPr lang="en-US" dirty="0" smtClean="0"/>
              <a:t>Meningitis ‐21days.</a:t>
            </a:r>
            <a:endParaRPr lang="en-US" dirty="0"/>
          </a:p>
        </p:txBody>
      </p:sp>
      <p:sp>
        <p:nvSpPr>
          <p:cNvPr id="2" name="Title 1"/>
          <p:cNvSpPr>
            <a:spLocks noGrp="1"/>
          </p:cNvSpPr>
          <p:nvPr>
            <p:ph type="title"/>
          </p:nvPr>
        </p:nvSpPr>
        <p:spPr/>
        <p:txBody>
          <a:bodyPr/>
          <a:lstStyle/>
          <a:p>
            <a:r>
              <a:rPr lang="en-US" dirty="0" smtClean="0"/>
              <a:t>DURATION OF ANTIBIOTICS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IVIG</a:t>
            </a:r>
          </a:p>
          <a:p>
            <a:r>
              <a:rPr lang="en-US" dirty="0" smtClean="0"/>
              <a:t> </a:t>
            </a:r>
            <a:r>
              <a:rPr lang="en-US" dirty="0" smtClean="0"/>
              <a:t>Colony stimulating factor</a:t>
            </a:r>
          </a:p>
          <a:p>
            <a:r>
              <a:rPr lang="en-US" dirty="0" smtClean="0"/>
              <a:t> </a:t>
            </a:r>
            <a:r>
              <a:rPr lang="en-US" dirty="0" smtClean="0"/>
              <a:t>Exchange transfusion</a:t>
            </a:r>
          </a:p>
          <a:p>
            <a:r>
              <a:rPr lang="en-US" dirty="0" smtClean="0"/>
              <a:t>All these modalities need further studies.</a:t>
            </a:r>
          </a:p>
          <a:p>
            <a:endParaRPr lang="en-US" dirty="0"/>
          </a:p>
        </p:txBody>
      </p:sp>
      <p:sp>
        <p:nvSpPr>
          <p:cNvPr id="2" name="Title 1"/>
          <p:cNvSpPr>
            <a:spLocks noGrp="1"/>
          </p:cNvSpPr>
          <p:nvPr>
            <p:ph type="title"/>
          </p:nvPr>
        </p:nvSpPr>
        <p:spPr/>
        <p:txBody>
          <a:bodyPr/>
          <a:lstStyle/>
          <a:p>
            <a:r>
              <a:rPr lang="en-US" dirty="0" smtClean="0"/>
              <a:t>RECENT ADVANCES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Superficial infections</a:t>
            </a:r>
          </a:p>
          <a:p>
            <a:pPr>
              <a:buNone/>
            </a:pPr>
            <a:endParaRPr lang="en-US" b="1" dirty="0" smtClean="0"/>
          </a:p>
          <a:p>
            <a:r>
              <a:rPr lang="en-US" dirty="0" smtClean="0"/>
              <a:t> </a:t>
            </a:r>
            <a:r>
              <a:rPr lang="en-US" dirty="0" smtClean="0"/>
              <a:t>Conjunctivitis</a:t>
            </a:r>
          </a:p>
          <a:p>
            <a:r>
              <a:rPr lang="en-US" dirty="0" smtClean="0"/>
              <a:t> </a:t>
            </a:r>
            <a:r>
              <a:rPr lang="en-US" dirty="0" smtClean="0"/>
              <a:t>Pustules</a:t>
            </a:r>
          </a:p>
          <a:p>
            <a:r>
              <a:rPr lang="en-US" dirty="0" smtClean="0"/>
              <a:t> </a:t>
            </a:r>
            <a:r>
              <a:rPr lang="en-US" dirty="0" smtClean="0"/>
              <a:t>Umbilical sepsis</a:t>
            </a:r>
          </a:p>
          <a:p>
            <a:r>
              <a:rPr lang="en-US" dirty="0" smtClean="0"/>
              <a:t>Mastitis </a:t>
            </a:r>
            <a:r>
              <a:rPr lang="en-US" dirty="0" err="1" smtClean="0"/>
              <a:t>Neonatorum</a:t>
            </a:r>
            <a:endParaRPr lang="en-US" dirty="0" smtClean="0"/>
          </a:p>
          <a:p>
            <a:r>
              <a:rPr lang="en-US" dirty="0" smtClean="0"/>
              <a:t> </a:t>
            </a:r>
            <a:r>
              <a:rPr lang="en-US" dirty="0" smtClean="0"/>
              <a:t>Oral thrush</a:t>
            </a:r>
          </a:p>
          <a:p>
            <a:endParaRPr lang="en-US" dirty="0"/>
          </a:p>
        </p:txBody>
      </p:sp>
      <p:sp>
        <p:nvSpPr>
          <p:cNvPr id="2" name="Title 1"/>
          <p:cNvSpPr>
            <a:spLocks noGrp="1"/>
          </p:cNvSpPr>
          <p:nvPr>
            <p:ph type="title"/>
          </p:nvPr>
        </p:nvSpPr>
        <p:spPr/>
        <p:txBody>
          <a:bodyPr/>
          <a:lstStyle/>
          <a:p>
            <a:r>
              <a:rPr lang="en-US" dirty="0" smtClean="0"/>
              <a:t>NEONATAL SEPSIS (CONT..)</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915400" cy="4724400"/>
          </a:xfrm>
        </p:spPr>
        <p:txBody>
          <a:bodyPr>
            <a:normAutofit fontScale="92500"/>
          </a:bodyPr>
          <a:lstStyle/>
          <a:p>
            <a:pPr>
              <a:buNone/>
            </a:pPr>
            <a:r>
              <a:rPr lang="en-US" dirty="0" smtClean="0"/>
              <a:t>  Term </a:t>
            </a:r>
            <a:r>
              <a:rPr lang="en-US" dirty="0" smtClean="0"/>
              <a:t>baby, both sexes</a:t>
            </a:r>
          </a:p>
          <a:p>
            <a:pPr>
              <a:buNone/>
            </a:pPr>
            <a:r>
              <a:rPr lang="en-US" dirty="0" smtClean="0"/>
              <a:t> </a:t>
            </a:r>
            <a:r>
              <a:rPr lang="en-US" dirty="0" smtClean="0"/>
              <a:t>Engorgement of breast due to effect </a:t>
            </a:r>
            <a:r>
              <a:rPr lang="en-US" dirty="0" smtClean="0"/>
              <a:t>of </a:t>
            </a:r>
            <a:r>
              <a:rPr lang="en-US" dirty="0" err="1" smtClean="0"/>
              <a:t>transplacentally</a:t>
            </a:r>
            <a:endParaRPr lang="en-US" dirty="0" smtClean="0"/>
          </a:p>
          <a:p>
            <a:pPr>
              <a:buNone/>
            </a:pPr>
            <a:r>
              <a:rPr lang="en-US" dirty="0" smtClean="0"/>
              <a:t>  transferred </a:t>
            </a:r>
            <a:r>
              <a:rPr lang="en-US" dirty="0" smtClean="0"/>
              <a:t>progesterone and estrogens</a:t>
            </a:r>
            <a:r>
              <a:rPr lang="en-US" dirty="0" smtClean="0"/>
              <a:t>.</a:t>
            </a:r>
          </a:p>
          <a:p>
            <a:pPr>
              <a:buNone/>
            </a:pPr>
            <a:endParaRPr lang="en-US" dirty="0" smtClean="0"/>
          </a:p>
          <a:p>
            <a:pPr>
              <a:buNone/>
            </a:pPr>
            <a:r>
              <a:rPr lang="en-US" dirty="0" smtClean="0"/>
              <a:t>  </a:t>
            </a:r>
            <a:r>
              <a:rPr lang="en-US" dirty="0" smtClean="0"/>
              <a:t>This hypertrophy disappears spontaneously but local</a:t>
            </a:r>
          </a:p>
          <a:p>
            <a:pPr>
              <a:buNone/>
            </a:pPr>
            <a:r>
              <a:rPr lang="en-US" dirty="0" smtClean="0"/>
              <a:t> massage </a:t>
            </a:r>
            <a:r>
              <a:rPr lang="en-US" dirty="0" smtClean="0"/>
              <a:t>and fomentation and temptation to express </a:t>
            </a:r>
            <a:r>
              <a:rPr lang="en-US" dirty="0" smtClean="0"/>
              <a:t>milk leads </a:t>
            </a:r>
            <a:r>
              <a:rPr lang="en-US" dirty="0" smtClean="0"/>
              <a:t>to abscess </a:t>
            </a:r>
            <a:r>
              <a:rPr lang="en-US" dirty="0" smtClean="0"/>
              <a:t>formation.</a:t>
            </a:r>
          </a:p>
          <a:p>
            <a:pPr>
              <a:buNone/>
            </a:pPr>
            <a:endParaRPr lang="en-US" dirty="0" smtClean="0"/>
          </a:p>
          <a:p>
            <a:pPr>
              <a:buNone/>
            </a:pPr>
            <a:r>
              <a:rPr lang="en-US" dirty="0" smtClean="0"/>
              <a:t> </a:t>
            </a:r>
            <a:r>
              <a:rPr lang="en-US" dirty="0" smtClean="0"/>
              <a:t>Treatment with </a:t>
            </a:r>
            <a:r>
              <a:rPr lang="en-US" dirty="0" err="1" smtClean="0"/>
              <a:t>parenteral</a:t>
            </a:r>
            <a:r>
              <a:rPr lang="en-US" dirty="0" smtClean="0"/>
              <a:t> antibiotics and surgical</a:t>
            </a:r>
          </a:p>
          <a:p>
            <a:pPr>
              <a:buNone/>
            </a:pPr>
            <a:r>
              <a:rPr lang="en-US" dirty="0" smtClean="0"/>
              <a:t>drainage.</a:t>
            </a:r>
            <a:endParaRPr lang="en-US" dirty="0"/>
          </a:p>
        </p:txBody>
      </p:sp>
      <p:sp>
        <p:nvSpPr>
          <p:cNvPr id="2" name="Title 1"/>
          <p:cNvSpPr>
            <a:spLocks noGrp="1"/>
          </p:cNvSpPr>
          <p:nvPr>
            <p:ph type="title"/>
          </p:nvPr>
        </p:nvSpPr>
        <p:spPr/>
        <p:txBody>
          <a:bodyPr>
            <a:normAutofit fontScale="90000"/>
          </a:bodyPr>
          <a:lstStyle/>
          <a:p>
            <a:r>
              <a:rPr lang="en-US" dirty="0" smtClean="0"/>
              <a:t>MASTITIS NEONATORUM</a:t>
            </a:r>
            <a:br>
              <a:rPr lang="en-US" dirty="0" smtClean="0"/>
            </a:b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Siri Buddy\Documents\neonatal-mastitis-03-3-638.jpg"/>
          <p:cNvPicPr>
            <a:picLocks noGrp="1" noChangeAspect="1" noChangeArrowheads="1"/>
          </p:cNvPicPr>
          <p:nvPr>
            <p:ph idx="1"/>
          </p:nvPr>
        </p:nvPicPr>
        <p:blipFill>
          <a:blip r:embed="rId2"/>
          <a:srcRect/>
          <a:stretch>
            <a:fillRect/>
          </a:stretch>
        </p:blipFill>
        <p:spPr bwMode="auto">
          <a:xfrm>
            <a:off x="0" y="1600200"/>
            <a:ext cx="7586159" cy="5257800"/>
          </a:xfrm>
          <a:prstGeom prst="rect">
            <a:avLst/>
          </a:prstGeom>
          <a:noFill/>
        </p:spPr>
      </p:pic>
      <p:sp>
        <p:nvSpPr>
          <p:cNvPr id="2" name="Title 1"/>
          <p:cNvSpPr>
            <a:spLocks noGrp="1"/>
          </p:cNvSpPr>
          <p:nvPr>
            <p:ph type="title"/>
          </p:nvPr>
        </p:nvSpPr>
        <p:spPr/>
        <p:txBody>
          <a:bodyPr>
            <a:normAutofit fontScale="90000"/>
          </a:bodyPr>
          <a:lstStyle/>
          <a:p>
            <a:r>
              <a:rPr lang="en-US" dirty="0" smtClean="0"/>
              <a:t>CLINICAL IMAGE: MASTITIS NEONATORUM</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Seen over scalp, neck, </a:t>
            </a:r>
            <a:r>
              <a:rPr lang="en-US" dirty="0" err="1" smtClean="0"/>
              <a:t>axillae</a:t>
            </a:r>
            <a:r>
              <a:rPr lang="en-US" dirty="0" smtClean="0"/>
              <a:t> and groin.</a:t>
            </a:r>
          </a:p>
          <a:p>
            <a:r>
              <a:rPr lang="en-US" dirty="0" smtClean="0"/>
              <a:t> </a:t>
            </a:r>
            <a:r>
              <a:rPr lang="en-US" dirty="0" smtClean="0"/>
              <a:t>Caused by staphylococci.</a:t>
            </a:r>
          </a:p>
          <a:p>
            <a:r>
              <a:rPr lang="en-US" dirty="0" smtClean="0"/>
              <a:t> </a:t>
            </a:r>
            <a:r>
              <a:rPr lang="en-US" dirty="0" smtClean="0"/>
              <a:t>Can be punctured with sterile needle and clean </a:t>
            </a:r>
            <a:r>
              <a:rPr lang="en-US" dirty="0" smtClean="0"/>
              <a:t>with spirit </a:t>
            </a:r>
            <a:r>
              <a:rPr lang="en-US" dirty="0" smtClean="0"/>
              <a:t>/ </a:t>
            </a:r>
            <a:r>
              <a:rPr lang="en-US" dirty="0" err="1" smtClean="0"/>
              <a:t>betadine</a:t>
            </a:r>
            <a:r>
              <a:rPr lang="en-US" dirty="0" smtClean="0"/>
              <a:t>.</a:t>
            </a:r>
          </a:p>
          <a:p>
            <a:r>
              <a:rPr lang="en-US" dirty="0" smtClean="0"/>
              <a:t> </a:t>
            </a:r>
            <a:r>
              <a:rPr lang="en-US" dirty="0" smtClean="0"/>
              <a:t>Treatment with local application of antibiotics.</a:t>
            </a:r>
          </a:p>
          <a:p>
            <a:r>
              <a:rPr lang="en-US" dirty="0" smtClean="0"/>
              <a:t> </a:t>
            </a:r>
            <a:r>
              <a:rPr lang="en-US" dirty="0" smtClean="0"/>
              <a:t>If increasing in size and number then oral </a:t>
            </a:r>
            <a:r>
              <a:rPr lang="en-US" dirty="0" smtClean="0"/>
              <a:t>antibiotics e.g</a:t>
            </a:r>
            <a:r>
              <a:rPr lang="en-US" dirty="0" smtClean="0"/>
              <a:t>. </a:t>
            </a:r>
            <a:r>
              <a:rPr lang="en-US" dirty="0" err="1" smtClean="0"/>
              <a:t>cloxacillin</a:t>
            </a:r>
            <a:endParaRPr lang="en-US" dirty="0" smtClean="0"/>
          </a:p>
          <a:p>
            <a:endParaRPr lang="en-US" dirty="0"/>
          </a:p>
        </p:txBody>
      </p:sp>
      <p:sp>
        <p:nvSpPr>
          <p:cNvPr id="2" name="Title 1"/>
          <p:cNvSpPr>
            <a:spLocks noGrp="1"/>
          </p:cNvSpPr>
          <p:nvPr>
            <p:ph type="title"/>
          </p:nvPr>
        </p:nvSpPr>
        <p:spPr/>
        <p:txBody>
          <a:bodyPr/>
          <a:lstStyle/>
          <a:p>
            <a:r>
              <a:rPr lang="en-US" dirty="0" smtClean="0"/>
              <a:t>PUSTULES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457200" y="1981200"/>
            <a:ext cx="5791200" cy="2971800"/>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t>CLINICAL IMAGE: PUSTULES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Systemic bacterial infections of the newborn are termed as neonatal sepsis and include overwhelming infection without localization (Septicemia), or pneumonia, meningitis, urinary tract infection.</a:t>
            </a:r>
            <a:endParaRPr lang="en-US" dirty="0"/>
          </a:p>
        </p:txBody>
      </p:sp>
      <p:sp>
        <p:nvSpPr>
          <p:cNvPr id="2" name="Title 1"/>
          <p:cNvSpPr>
            <a:spLocks noGrp="1"/>
          </p:cNvSpPr>
          <p:nvPr>
            <p:ph type="title"/>
          </p:nvPr>
        </p:nvSpPr>
        <p:spPr/>
        <p:txBody>
          <a:bodyPr/>
          <a:lstStyle/>
          <a:p>
            <a:r>
              <a:rPr lang="en-US" dirty="0" smtClean="0"/>
              <a:t>DEFINITION</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Caused </a:t>
            </a:r>
            <a:r>
              <a:rPr lang="en-US" dirty="0" smtClean="0"/>
              <a:t>by Candida </a:t>
            </a:r>
            <a:r>
              <a:rPr lang="en-US" dirty="0" err="1" smtClean="0"/>
              <a:t>albicans</a:t>
            </a:r>
            <a:r>
              <a:rPr lang="en-US" dirty="0" smtClean="0"/>
              <a:t>.</a:t>
            </a:r>
          </a:p>
          <a:p>
            <a:pPr>
              <a:buNone/>
            </a:pPr>
            <a:endParaRPr lang="en-US" dirty="0" smtClean="0"/>
          </a:p>
          <a:p>
            <a:r>
              <a:rPr lang="en-US" dirty="0" smtClean="0"/>
              <a:t>White </a:t>
            </a:r>
            <a:r>
              <a:rPr lang="en-US" dirty="0" smtClean="0"/>
              <a:t>patches with </a:t>
            </a:r>
            <a:r>
              <a:rPr lang="en-US" dirty="0" err="1" smtClean="0"/>
              <a:t>erythematous</a:t>
            </a:r>
            <a:r>
              <a:rPr lang="en-US" dirty="0" smtClean="0"/>
              <a:t> margins distributed</a:t>
            </a:r>
          </a:p>
          <a:p>
            <a:pPr>
              <a:buNone/>
            </a:pPr>
            <a:r>
              <a:rPr lang="en-US" dirty="0" smtClean="0"/>
              <a:t>over the tongue and </a:t>
            </a:r>
            <a:r>
              <a:rPr lang="en-US" dirty="0" err="1" smtClean="0"/>
              <a:t>buccal</a:t>
            </a:r>
            <a:r>
              <a:rPr lang="en-US" dirty="0" smtClean="0"/>
              <a:t> mucosa</a:t>
            </a:r>
            <a:r>
              <a:rPr lang="en-US" dirty="0" smtClean="0"/>
              <a:t>.</a:t>
            </a:r>
          </a:p>
          <a:p>
            <a:pPr>
              <a:buNone/>
            </a:pPr>
            <a:endParaRPr lang="en-US" dirty="0" smtClean="0"/>
          </a:p>
          <a:p>
            <a:r>
              <a:rPr lang="en-US" dirty="0" smtClean="0"/>
              <a:t>Unlike </a:t>
            </a:r>
            <a:r>
              <a:rPr lang="en-US" dirty="0" smtClean="0"/>
              <a:t>milk curds, patches of thrush are adherent and</a:t>
            </a:r>
          </a:p>
          <a:p>
            <a:pPr>
              <a:buNone/>
            </a:pPr>
            <a:r>
              <a:rPr lang="en-US" dirty="0" smtClean="0"/>
              <a:t>  they </a:t>
            </a:r>
            <a:r>
              <a:rPr lang="en-US" dirty="0" smtClean="0"/>
              <a:t>often bleed when attempts are made to remove</a:t>
            </a:r>
            <a:r>
              <a:rPr lang="en-US" dirty="0" smtClean="0"/>
              <a:t>.</a:t>
            </a:r>
          </a:p>
          <a:p>
            <a:pPr>
              <a:buNone/>
            </a:pPr>
            <a:endParaRPr lang="en-US" dirty="0" smtClean="0"/>
          </a:p>
          <a:p>
            <a:r>
              <a:rPr lang="en-US" dirty="0" smtClean="0"/>
              <a:t>Treatment </a:t>
            </a:r>
            <a:r>
              <a:rPr lang="en-US" dirty="0" smtClean="0"/>
              <a:t>– local application of gentian violet or</a:t>
            </a:r>
          </a:p>
          <a:p>
            <a:pPr>
              <a:buNone/>
            </a:pPr>
            <a:r>
              <a:rPr lang="en-US" dirty="0" smtClean="0"/>
              <a:t>  </a:t>
            </a:r>
            <a:r>
              <a:rPr lang="en-US" dirty="0" err="1" smtClean="0"/>
              <a:t>nystatin</a:t>
            </a:r>
            <a:r>
              <a:rPr lang="en-US" dirty="0" smtClean="0"/>
              <a:t> </a:t>
            </a:r>
            <a:r>
              <a:rPr lang="en-US" dirty="0" smtClean="0"/>
              <a:t>or </a:t>
            </a:r>
            <a:r>
              <a:rPr lang="en-US" dirty="0" err="1" smtClean="0"/>
              <a:t>clotriamazole</a:t>
            </a:r>
            <a:r>
              <a:rPr lang="en-US" dirty="0" smtClean="0"/>
              <a:t> after each feed</a:t>
            </a:r>
            <a:r>
              <a:rPr lang="en-US" dirty="0" smtClean="0"/>
              <a:t>.</a:t>
            </a:r>
          </a:p>
          <a:p>
            <a:pPr>
              <a:buNone/>
            </a:pPr>
            <a:endParaRPr lang="en-US" dirty="0" smtClean="0"/>
          </a:p>
          <a:p>
            <a:r>
              <a:rPr lang="en-US" dirty="0" smtClean="0"/>
              <a:t>Screen </a:t>
            </a:r>
            <a:r>
              <a:rPr lang="en-US" dirty="0" smtClean="0"/>
              <a:t>mother for mammary </a:t>
            </a:r>
            <a:r>
              <a:rPr lang="en-US" dirty="0" err="1" smtClean="0"/>
              <a:t>candidiasis</a:t>
            </a:r>
            <a:r>
              <a:rPr lang="en-US" dirty="0" smtClean="0"/>
              <a:t> and </a:t>
            </a:r>
            <a:r>
              <a:rPr lang="en-US" dirty="0" smtClean="0"/>
              <a:t>treat it</a:t>
            </a:r>
            <a:endParaRPr lang="en-US" dirty="0"/>
          </a:p>
        </p:txBody>
      </p:sp>
      <p:sp>
        <p:nvSpPr>
          <p:cNvPr id="2" name="Title 1"/>
          <p:cNvSpPr>
            <a:spLocks noGrp="1"/>
          </p:cNvSpPr>
          <p:nvPr>
            <p:ph type="title"/>
          </p:nvPr>
        </p:nvSpPr>
        <p:spPr/>
        <p:txBody>
          <a:bodyPr/>
          <a:lstStyle/>
          <a:p>
            <a:r>
              <a:rPr lang="en-US" dirty="0" smtClean="0"/>
              <a:t>ORAL THRUSH</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Siri Buddy\Documents\stock-photo-oral-thrush-of-a-newborn-baby-205136518.jpg"/>
          <p:cNvPicPr>
            <a:picLocks noGrp="1" noChangeAspect="1" noChangeArrowheads="1"/>
          </p:cNvPicPr>
          <p:nvPr>
            <p:ph idx="1"/>
          </p:nvPr>
        </p:nvPicPr>
        <p:blipFill>
          <a:blip r:embed="rId2"/>
          <a:srcRect/>
          <a:stretch>
            <a:fillRect/>
          </a:stretch>
        </p:blipFill>
        <p:spPr bwMode="auto">
          <a:xfrm>
            <a:off x="533400" y="1676400"/>
            <a:ext cx="6629400" cy="5181600"/>
          </a:xfrm>
          <a:prstGeom prst="rect">
            <a:avLst/>
          </a:prstGeom>
          <a:noFill/>
        </p:spPr>
      </p:pic>
      <p:sp>
        <p:nvSpPr>
          <p:cNvPr id="2" name="Title 1"/>
          <p:cNvSpPr>
            <a:spLocks noGrp="1"/>
          </p:cNvSpPr>
          <p:nvPr>
            <p:ph type="title"/>
          </p:nvPr>
        </p:nvSpPr>
        <p:spPr/>
        <p:txBody>
          <a:bodyPr/>
          <a:lstStyle/>
          <a:p>
            <a:r>
              <a:rPr lang="en-US" dirty="0" smtClean="0"/>
              <a:t>CLINICAL </a:t>
            </a:r>
            <a:r>
              <a:rPr lang="en-US" dirty="0" smtClean="0"/>
              <a:t>IMAGE: ORAL THRUSH</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Caused by usual skin flora i.e. staphylococci</a:t>
            </a:r>
            <a:r>
              <a:rPr lang="en-US" dirty="0" smtClean="0"/>
              <a:t>.</a:t>
            </a:r>
          </a:p>
          <a:p>
            <a:pPr>
              <a:buNone/>
            </a:pPr>
            <a:endParaRPr lang="en-US" dirty="0" smtClean="0"/>
          </a:p>
          <a:p>
            <a:r>
              <a:rPr lang="en-US" dirty="0" smtClean="0"/>
              <a:t> </a:t>
            </a:r>
            <a:r>
              <a:rPr lang="en-US" dirty="0" smtClean="0"/>
              <a:t>Redness and edema at the base of the cord and a foul</a:t>
            </a:r>
          </a:p>
          <a:p>
            <a:pPr>
              <a:buNone/>
            </a:pPr>
            <a:r>
              <a:rPr lang="en-US" dirty="0" smtClean="0"/>
              <a:t>  smelling </a:t>
            </a:r>
            <a:r>
              <a:rPr lang="en-US" dirty="0" smtClean="0"/>
              <a:t>purulent discharge</a:t>
            </a:r>
            <a:r>
              <a:rPr lang="en-US" dirty="0" smtClean="0"/>
              <a:t>.</a:t>
            </a:r>
          </a:p>
          <a:p>
            <a:pPr>
              <a:buNone/>
            </a:pPr>
            <a:endParaRPr lang="en-US" dirty="0" smtClean="0"/>
          </a:p>
          <a:p>
            <a:r>
              <a:rPr lang="en-US" dirty="0" smtClean="0"/>
              <a:t>Presence </a:t>
            </a:r>
            <a:r>
              <a:rPr lang="en-US" dirty="0" smtClean="0"/>
              <a:t>of </a:t>
            </a:r>
            <a:r>
              <a:rPr lang="en-US" dirty="0" err="1" smtClean="0"/>
              <a:t>mucoid</a:t>
            </a:r>
            <a:r>
              <a:rPr lang="en-US" dirty="0" smtClean="0"/>
              <a:t> discharge on the stump and </a:t>
            </a:r>
            <a:r>
              <a:rPr lang="en-US" dirty="0" smtClean="0"/>
              <a:t>even isolation </a:t>
            </a:r>
            <a:r>
              <a:rPr lang="en-US" dirty="0" smtClean="0"/>
              <a:t>of bacteria are not indicative of umbilical </a:t>
            </a:r>
            <a:r>
              <a:rPr lang="en-US" dirty="0" smtClean="0"/>
              <a:t>sepsis unless </a:t>
            </a:r>
            <a:r>
              <a:rPr lang="en-US" dirty="0" smtClean="0"/>
              <a:t>there is clinical evidence of </a:t>
            </a:r>
            <a:r>
              <a:rPr lang="en-US" dirty="0" err="1" smtClean="0"/>
              <a:t>periumbilical</a:t>
            </a:r>
            <a:endParaRPr lang="en-US" dirty="0" smtClean="0"/>
          </a:p>
          <a:p>
            <a:pPr>
              <a:buNone/>
            </a:pPr>
            <a:r>
              <a:rPr lang="en-US" dirty="0" smtClean="0"/>
              <a:t>  inflammation </a:t>
            </a:r>
            <a:r>
              <a:rPr lang="en-US" dirty="0" smtClean="0"/>
              <a:t>or there are pus cells in the </a:t>
            </a:r>
            <a:r>
              <a:rPr lang="en-US" dirty="0" err="1" smtClean="0"/>
              <a:t>exudate</a:t>
            </a:r>
            <a:r>
              <a:rPr lang="en-US" dirty="0" smtClean="0"/>
              <a:t>.</a:t>
            </a:r>
          </a:p>
          <a:p>
            <a:pPr>
              <a:buNone/>
            </a:pPr>
            <a:endParaRPr lang="en-US" dirty="0" smtClean="0"/>
          </a:p>
          <a:p>
            <a:r>
              <a:rPr lang="en-US" dirty="0" smtClean="0"/>
              <a:t> </a:t>
            </a:r>
            <a:r>
              <a:rPr lang="en-US" dirty="0" smtClean="0"/>
              <a:t>Treat with local application of </a:t>
            </a:r>
            <a:r>
              <a:rPr lang="en-US" dirty="0" smtClean="0"/>
              <a:t>antibiotics.</a:t>
            </a:r>
          </a:p>
          <a:p>
            <a:pPr>
              <a:buNone/>
            </a:pPr>
            <a:endParaRPr lang="en-US" dirty="0" smtClean="0"/>
          </a:p>
          <a:p>
            <a:r>
              <a:rPr lang="en-US" dirty="0" smtClean="0"/>
              <a:t> </a:t>
            </a:r>
            <a:r>
              <a:rPr lang="en-US" dirty="0" smtClean="0"/>
              <a:t>With evidence of systemic spread‐ </a:t>
            </a:r>
            <a:r>
              <a:rPr lang="en-US" dirty="0" err="1" smtClean="0"/>
              <a:t>parenteral</a:t>
            </a:r>
            <a:r>
              <a:rPr lang="en-US" dirty="0" smtClean="0"/>
              <a:t> antibiotics.</a:t>
            </a:r>
            <a:endParaRPr lang="en-US" dirty="0"/>
          </a:p>
        </p:txBody>
      </p:sp>
      <p:sp>
        <p:nvSpPr>
          <p:cNvPr id="2" name="Title 1"/>
          <p:cNvSpPr>
            <a:spLocks noGrp="1"/>
          </p:cNvSpPr>
          <p:nvPr>
            <p:ph type="title"/>
          </p:nvPr>
        </p:nvSpPr>
        <p:spPr/>
        <p:txBody>
          <a:bodyPr/>
          <a:lstStyle/>
          <a:p>
            <a:r>
              <a:rPr lang="en-US" dirty="0" smtClean="0"/>
              <a:t>UMBILICAL SEPSIS</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err="1" smtClean="0"/>
              <a:t>Gonococcal</a:t>
            </a:r>
            <a:r>
              <a:rPr lang="en-US" dirty="0" smtClean="0"/>
              <a:t> conjunctivitis less commonly seen .</a:t>
            </a:r>
          </a:p>
          <a:p>
            <a:r>
              <a:rPr lang="en-US" dirty="0" smtClean="0"/>
              <a:t> </a:t>
            </a:r>
            <a:r>
              <a:rPr lang="en-US" dirty="0" smtClean="0"/>
              <a:t>Usually caused by organisms present in maternal</a:t>
            </a:r>
          </a:p>
          <a:p>
            <a:pPr>
              <a:buNone/>
            </a:pPr>
            <a:r>
              <a:rPr lang="en-US" dirty="0" smtClean="0"/>
              <a:t>  flora </a:t>
            </a:r>
            <a:r>
              <a:rPr lang="en-US" dirty="0" smtClean="0"/>
              <a:t>or </a:t>
            </a:r>
            <a:r>
              <a:rPr lang="en-US" dirty="0" err="1" smtClean="0"/>
              <a:t>chlamydia</a:t>
            </a:r>
            <a:r>
              <a:rPr lang="en-US" dirty="0" smtClean="0"/>
              <a:t>.</a:t>
            </a:r>
          </a:p>
          <a:p>
            <a:pPr>
              <a:buNone/>
            </a:pPr>
            <a:endParaRPr lang="en-US" dirty="0" smtClean="0"/>
          </a:p>
          <a:p>
            <a:r>
              <a:rPr lang="en-US" dirty="0" smtClean="0"/>
              <a:t> </a:t>
            </a:r>
            <a:r>
              <a:rPr lang="en-US" dirty="0" smtClean="0"/>
              <a:t>Purulent conjunctivitis can be treated with</a:t>
            </a:r>
          </a:p>
          <a:p>
            <a:pPr>
              <a:buNone/>
            </a:pPr>
            <a:r>
              <a:rPr lang="en-US" dirty="0" smtClean="0"/>
              <a:t>  Neosporin </a:t>
            </a:r>
            <a:r>
              <a:rPr lang="en-US" dirty="0" smtClean="0"/>
              <a:t>or </a:t>
            </a:r>
            <a:r>
              <a:rPr lang="en-US" dirty="0" err="1" smtClean="0"/>
              <a:t>chloramphenicol</a:t>
            </a:r>
            <a:r>
              <a:rPr lang="en-US" dirty="0" smtClean="0"/>
              <a:t> ophthalmic </a:t>
            </a:r>
            <a:r>
              <a:rPr lang="en-US" dirty="0" smtClean="0"/>
              <a:t>drops,</a:t>
            </a:r>
            <a:endParaRPr lang="en-US" dirty="0" smtClean="0"/>
          </a:p>
          <a:p>
            <a:pPr>
              <a:buNone/>
            </a:pPr>
            <a:r>
              <a:rPr lang="en-US" dirty="0" smtClean="0"/>
              <a:t>   </a:t>
            </a:r>
            <a:r>
              <a:rPr lang="en-US" dirty="0" smtClean="0"/>
              <a:t>Eye cleaning with </a:t>
            </a:r>
            <a:r>
              <a:rPr lang="en-US" dirty="0" smtClean="0"/>
              <a:t>water, </a:t>
            </a:r>
            <a:r>
              <a:rPr lang="en-US" dirty="0" err="1" smtClean="0"/>
              <a:t>Nasolacrimal</a:t>
            </a:r>
            <a:r>
              <a:rPr lang="en-US" dirty="0" smtClean="0"/>
              <a:t> duct </a:t>
            </a:r>
            <a:r>
              <a:rPr lang="en-US" dirty="0" smtClean="0"/>
              <a:t>massage.</a:t>
            </a:r>
            <a:endParaRPr lang="en-US" dirty="0" smtClean="0"/>
          </a:p>
          <a:p>
            <a:endParaRPr lang="en-US" dirty="0"/>
          </a:p>
        </p:txBody>
      </p:sp>
      <p:sp>
        <p:nvSpPr>
          <p:cNvPr id="2" name="Title 1"/>
          <p:cNvSpPr>
            <a:spLocks noGrp="1"/>
          </p:cNvSpPr>
          <p:nvPr>
            <p:ph type="title"/>
          </p:nvPr>
        </p:nvSpPr>
        <p:spPr/>
        <p:txBody>
          <a:bodyPr/>
          <a:lstStyle/>
          <a:p>
            <a:r>
              <a:rPr lang="en-US" dirty="0" smtClean="0"/>
              <a:t>CONJUNCTIVITIS</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Good antenatal, </a:t>
            </a:r>
            <a:r>
              <a:rPr lang="en-US" dirty="0" err="1" smtClean="0"/>
              <a:t>intranatal</a:t>
            </a:r>
            <a:r>
              <a:rPr lang="en-US" dirty="0" smtClean="0"/>
              <a:t> and postnatal care</a:t>
            </a:r>
          </a:p>
          <a:p>
            <a:r>
              <a:rPr lang="en-US" dirty="0" smtClean="0"/>
              <a:t> </a:t>
            </a:r>
            <a:r>
              <a:rPr lang="en-US" dirty="0" smtClean="0"/>
              <a:t>Clean attendant’s hand ( washed with soap)</a:t>
            </a:r>
          </a:p>
          <a:p>
            <a:r>
              <a:rPr lang="en-US" dirty="0" smtClean="0"/>
              <a:t> </a:t>
            </a:r>
            <a:r>
              <a:rPr lang="en-US" dirty="0" smtClean="0"/>
              <a:t>Clean delivery surface</a:t>
            </a:r>
          </a:p>
          <a:p>
            <a:r>
              <a:rPr lang="en-US" dirty="0" smtClean="0"/>
              <a:t> </a:t>
            </a:r>
            <a:r>
              <a:rPr lang="en-US" dirty="0" smtClean="0"/>
              <a:t>Clean cord cutting instrument (i.e. razor, blade)</a:t>
            </a:r>
          </a:p>
          <a:p>
            <a:r>
              <a:rPr lang="en-US" dirty="0" smtClean="0"/>
              <a:t> </a:t>
            </a:r>
            <a:r>
              <a:rPr lang="en-US" dirty="0" smtClean="0"/>
              <a:t>Clean string to tie cords</a:t>
            </a:r>
          </a:p>
          <a:p>
            <a:r>
              <a:rPr lang="en-US" dirty="0" smtClean="0"/>
              <a:t> </a:t>
            </a:r>
            <a:r>
              <a:rPr lang="en-US" dirty="0" smtClean="0"/>
              <a:t>Clean cloth to wrap the baby</a:t>
            </a:r>
          </a:p>
          <a:p>
            <a:r>
              <a:rPr lang="en-US" dirty="0" smtClean="0"/>
              <a:t> </a:t>
            </a:r>
            <a:r>
              <a:rPr lang="en-US" dirty="0" smtClean="0"/>
              <a:t>Clean cloth to wrap the mother</a:t>
            </a:r>
          </a:p>
          <a:p>
            <a:endParaRPr lang="en-US" dirty="0"/>
          </a:p>
        </p:txBody>
      </p:sp>
      <p:sp>
        <p:nvSpPr>
          <p:cNvPr id="2" name="Title 1"/>
          <p:cNvSpPr>
            <a:spLocks noGrp="1"/>
          </p:cNvSpPr>
          <p:nvPr>
            <p:ph type="title"/>
          </p:nvPr>
        </p:nvSpPr>
        <p:spPr/>
        <p:txBody>
          <a:bodyPr/>
          <a:lstStyle/>
          <a:p>
            <a:r>
              <a:rPr lang="en-US" dirty="0" smtClean="0"/>
              <a:t>PREVENTION</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Prevent </a:t>
            </a:r>
            <a:r>
              <a:rPr lang="en-US" dirty="0" smtClean="0"/>
              <a:t>overcrowding</a:t>
            </a:r>
          </a:p>
          <a:p>
            <a:pPr>
              <a:buNone/>
            </a:pPr>
            <a:endParaRPr lang="en-US" dirty="0" smtClean="0"/>
          </a:p>
          <a:p>
            <a:r>
              <a:rPr lang="en-US" dirty="0" smtClean="0"/>
              <a:t> </a:t>
            </a:r>
            <a:r>
              <a:rPr lang="en-US" dirty="0" smtClean="0"/>
              <a:t>Ensure early </a:t>
            </a:r>
            <a:r>
              <a:rPr lang="en-US" dirty="0" smtClean="0"/>
              <a:t>breastfeeding</a:t>
            </a:r>
          </a:p>
          <a:p>
            <a:pPr>
              <a:buNone/>
            </a:pPr>
            <a:endParaRPr lang="en-US" dirty="0" smtClean="0"/>
          </a:p>
          <a:p>
            <a:r>
              <a:rPr lang="en-US" dirty="0" smtClean="0"/>
              <a:t> </a:t>
            </a:r>
            <a:r>
              <a:rPr lang="en-US" dirty="0" smtClean="0"/>
              <a:t>Hand </a:t>
            </a:r>
            <a:r>
              <a:rPr lang="en-US" dirty="0" smtClean="0"/>
              <a:t>washing.</a:t>
            </a:r>
            <a:endParaRPr lang="en-US" dirty="0" smtClean="0"/>
          </a:p>
          <a:p>
            <a:endParaRPr lang="en-US" dirty="0"/>
          </a:p>
        </p:txBody>
      </p:sp>
      <p:sp>
        <p:nvSpPr>
          <p:cNvPr id="2" name="Title 1"/>
          <p:cNvSpPr>
            <a:spLocks noGrp="1"/>
          </p:cNvSpPr>
          <p:nvPr>
            <p:ph type="title"/>
          </p:nvPr>
        </p:nvSpPr>
        <p:spPr/>
        <p:txBody>
          <a:bodyPr/>
          <a:lstStyle/>
          <a:p>
            <a:r>
              <a:rPr lang="en-US" dirty="0" smtClean="0"/>
              <a:t>PREVENTION (CONT..)</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Before touching any baby </a:t>
            </a:r>
            <a:r>
              <a:rPr lang="en-US" dirty="0" smtClean="0"/>
              <a:t>‐</a:t>
            </a:r>
          </a:p>
          <a:p>
            <a:pPr>
              <a:buNone/>
            </a:pPr>
            <a:endParaRPr lang="en-US" dirty="0" smtClean="0"/>
          </a:p>
          <a:p>
            <a:r>
              <a:rPr lang="en-US" dirty="0" smtClean="0"/>
              <a:t> </a:t>
            </a:r>
            <a:r>
              <a:rPr lang="en-US" dirty="0" smtClean="0"/>
              <a:t>Sleeves should be rolled above the elbows. Rings,</a:t>
            </a:r>
          </a:p>
          <a:p>
            <a:pPr>
              <a:buNone/>
            </a:pPr>
            <a:r>
              <a:rPr lang="en-US" dirty="0" smtClean="0"/>
              <a:t>  watches </a:t>
            </a:r>
            <a:r>
              <a:rPr lang="en-US" dirty="0" smtClean="0"/>
              <a:t>and </a:t>
            </a:r>
            <a:r>
              <a:rPr lang="en-US" dirty="0" err="1" smtClean="0"/>
              <a:t>jewellery</a:t>
            </a:r>
            <a:r>
              <a:rPr lang="en-US" dirty="0" smtClean="0"/>
              <a:t> should be removed</a:t>
            </a:r>
            <a:r>
              <a:rPr lang="en-US" dirty="0" smtClean="0"/>
              <a:t>.</a:t>
            </a:r>
          </a:p>
          <a:p>
            <a:pPr>
              <a:buNone/>
            </a:pPr>
            <a:endParaRPr lang="en-US" dirty="0" smtClean="0"/>
          </a:p>
          <a:p>
            <a:r>
              <a:rPr lang="en-US" dirty="0" smtClean="0"/>
              <a:t> </a:t>
            </a:r>
            <a:r>
              <a:rPr lang="en-US" dirty="0" smtClean="0"/>
              <a:t>1st hand wash‐ up to elbows with a thorough scrub for</a:t>
            </a:r>
          </a:p>
          <a:p>
            <a:pPr>
              <a:buNone/>
            </a:pPr>
            <a:r>
              <a:rPr lang="en-US" dirty="0" smtClean="0"/>
              <a:t>  2 </a:t>
            </a:r>
            <a:r>
              <a:rPr lang="en-US" dirty="0" smtClean="0"/>
              <a:t>minutes, all areas including the under surface of well</a:t>
            </a:r>
          </a:p>
          <a:p>
            <a:pPr>
              <a:buNone/>
            </a:pPr>
            <a:r>
              <a:rPr lang="en-US" dirty="0" smtClean="0"/>
              <a:t>  trimmed </a:t>
            </a:r>
            <a:r>
              <a:rPr lang="en-US" dirty="0" smtClean="0"/>
              <a:t>nails</a:t>
            </a:r>
            <a:r>
              <a:rPr lang="en-US" dirty="0" smtClean="0"/>
              <a:t>.</a:t>
            </a:r>
          </a:p>
          <a:p>
            <a:pPr>
              <a:buNone/>
            </a:pPr>
            <a:endParaRPr lang="en-US" dirty="0" smtClean="0"/>
          </a:p>
          <a:p>
            <a:r>
              <a:rPr lang="en-US" dirty="0" smtClean="0"/>
              <a:t> </a:t>
            </a:r>
            <a:r>
              <a:rPr lang="en-US" dirty="0" smtClean="0"/>
              <a:t>In between patients hand wash for 20 seconds up to</a:t>
            </a:r>
          </a:p>
          <a:p>
            <a:pPr>
              <a:buNone/>
            </a:pPr>
            <a:r>
              <a:rPr lang="en-US" dirty="0" smtClean="0"/>
              <a:t> elbows</a:t>
            </a:r>
            <a:r>
              <a:rPr lang="en-US" dirty="0" smtClean="0"/>
              <a:t>.</a:t>
            </a:r>
          </a:p>
          <a:p>
            <a:endParaRPr lang="en-US" dirty="0"/>
          </a:p>
        </p:txBody>
      </p:sp>
      <p:sp>
        <p:nvSpPr>
          <p:cNvPr id="2" name="Title 1"/>
          <p:cNvSpPr>
            <a:spLocks noGrp="1"/>
          </p:cNvSpPr>
          <p:nvPr>
            <p:ph type="title"/>
          </p:nvPr>
        </p:nvSpPr>
        <p:spPr/>
        <p:txBody>
          <a:bodyPr/>
          <a:lstStyle/>
          <a:p>
            <a:r>
              <a:rPr lang="en-US" dirty="0" smtClean="0"/>
              <a:t>PREVENTION – HAND WASH</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iri Buddy\Documents\hnd.jpg"/>
          <p:cNvPicPr>
            <a:picLocks noGrp="1" noChangeAspect="1" noChangeArrowheads="1"/>
          </p:cNvPicPr>
          <p:nvPr>
            <p:ph idx="1"/>
          </p:nvPr>
        </p:nvPicPr>
        <p:blipFill>
          <a:blip r:embed="rId2"/>
          <a:srcRect/>
          <a:stretch>
            <a:fillRect/>
          </a:stretch>
        </p:blipFill>
        <p:spPr bwMode="auto">
          <a:xfrm>
            <a:off x="990600" y="1371600"/>
            <a:ext cx="6019800" cy="5486400"/>
          </a:xfrm>
          <a:prstGeom prst="rect">
            <a:avLst/>
          </a:prstGeom>
          <a:noFill/>
        </p:spPr>
      </p:pic>
      <p:sp>
        <p:nvSpPr>
          <p:cNvPr id="2" name="Title 1"/>
          <p:cNvSpPr>
            <a:spLocks noGrp="1"/>
          </p:cNvSpPr>
          <p:nvPr>
            <p:ph type="title"/>
          </p:nvPr>
        </p:nvSpPr>
        <p:spPr/>
        <p:txBody>
          <a:bodyPr/>
          <a:lstStyle/>
          <a:p>
            <a:r>
              <a:rPr lang="en-US" dirty="0" smtClean="0"/>
              <a:t>HAND WASHING IN 6 STEPS</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Commonest cause of neonatal mortality</a:t>
            </a:r>
          </a:p>
          <a:p>
            <a:r>
              <a:rPr lang="en-US" dirty="0" smtClean="0"/>
              <a:t> </a:t>
            </a:r>
            <a:r>
              <a:rPr lang="en-US" dirty="0" smtClean="0"/>
              <a:t>High index of suspicion</a:t>
            </a:r>
          </a:p>
          <a:p>
            <a:r>
              <a:rPr lang="en-US" dirty="0" smtClean="0"/>
              <a:t> </a:t>
            </a:r>
            <a:r>
              <a:rPr lang="en-US" dirty="0" smtClean="0"/>
              <a:t>Early diagnosis</a:t>
            </a:r>
          </a:p>
          <a:p>
            <a:r>
              <a:rPr lang="en-US" dirty="0" smtClean="0"/>
              <a:t> </a:t>
            </a:r>
            <a:r>
              <a:rPr lang="en-US" dirty="0" smtClean="0"/>
              <a:t>Prompt </a:t>
            </a:r>
            <a:r>
              <a:rPr lang="en-US" dirty="0" smtClean="0"/>
              <a:t>treatment.</a:t>
            </a:r>
            <a:endParaRPr lang="en-US" dirty="0"/>
          </a:p>
        </p:txBody>
      </p:sp>
      <p:sp>
        <p:nvSpPr>
          <p:cNvPr id="2" name="Title 1"/>
          <p:cNvSpPr>
            <a:spLocks noGrp="1"/>
          </p:cNvSpPr>
          <p:nvPr>
            <p:ph type="title"/>
          </p:nvPr>
        </p:nvSpPr>
        <p:spPr/>
        <p:txBody>
          <a:bodyPr/>
          <a:lstStyle/>
          <a:p>
            <a:r>
              <a:rPr lang="en-US" dirty="0" smtClean="0"/>
              <a:t>SUMMARY</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thank you"/>
          <p:cNvPicPr>
            <a:picLocks noChangeAspect="1" noChangeArrowheads="1"/>
          </p:cNvPicPr>
          <p:nvPr/>
        </p:nvPicPr>
        <p:blipFill>
          <a:blip r:embed="rId2"/>
          <a:srcRect/>
          <a:stretch>
            <a:fillRect/>
          </a:stretch>
        </p:blipFill>
        <p:spPr bwMode="auto">
          <a:xfrm>
            <a:off x="-219482" y="285728"/>
            <a:ext cx="9363482" cy="5700688"/>
          </a:xfrm>
          <a:prstGeom prst="rect">
            <a:avLst/>
          </a:prstGeom>
          <a:noFill/>
        </p:spPr>
      </p:pic>
    </p:spTree>
  </p:cSld>
  <p:clrMapOvr>
    <a:masterClrMapping/>
  </p:clrMapOvr>
  <p:transition spd="slow">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1.Early </a:t>
            </a:r>
            <a:r>
              <a:rPr lang="en-US" dirty="0" smtClean="0"/>
              <a:t>onset sepsis </a:t>
            </a:r>
            <a:endParaRPr lang="en-US" dirty="0" smtClean="0"/>
          </a:p>
          <a:p>
            <a:pPr>
              <a:buNone/>
            </a:pPr>
            <a:endParaRPr lang="en-US" dirty="0" smtClean="0"/>
          </a:p>
          <a:p>
            <a:pPr>
              <a:buNone/>
            </a:pPr>
            <a:r>
              <a:rPr lang="en-US" dirty="0" smtClean="0"/>
              <a:t>2. </a:t>
            </a:r>
            <a:r>
              <a:rPr lang="en-US" dirty="0" smtClean="0"/>
              <a:t>Late onset sepsis</a:t>
            </a:r>
            <a:endParaRPr lang="en-US" dirty="0"/>
          </a:p>
        </p:txBody>
      </p:sp>
      <p:sp>
        <p:nvSpPr>
          <p:cNvPr id="2" name="Title 1"/>
          <p:cNvSpPr>
            <a:spLocks noGrp="1"/>
          </p:cNvSpPr>
          <p:nvPr>
            <p:ph type="title"/>
          </p:nvPr>
        </p:nvSpPr>
        <p:spPr/>
        <p:txBody>
          <a:bodyPr/>
          <a:lstStyle/>
          <a:p>
            <a:r>
              <a:rPr lang="en-US" dirty="0" smtClean="0"/>
              <a:t>CLASSIFICATION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5090160"/>
        </p:xfrm>
        <a:graphic>
          <a:graphicData uri="http://schemas.openxmlformats.org/drawingml/2006/table">
            <a:tbl>
              <a:tblPr firstRow="1" bandRow="1">
                <a:tableStyleId>{5C22544A-7EE6-4342-B048-85BDC9FD1C3A}</a:tableStyleId>
              </a:tblPr>
              <a:tblGrid>
                <a:gridCol w="2743200"/>
                <a:gridCol w="2743200"/>
                <a:gridCol w="2743200"/>
              </a:tblGrid>
              <a:tr h="883920">
                <a:tc>
                  <a:txBody>
                    <a:bodyPr/>
                    <a:lstStyle/>
                    <a:p>
                      <a:r>
                        <a:rPr lang="en-US" sz="2800" dirty="0" smtClean="0">
                          <a:solidFill>
                            <a:srgbClr val="FF0000"/>
                          </a:solidFill>
                        </a:rPr>
                        <a:t>Characteristics</a:t>
                      </a:r>
                      <a:endParaRPr lang="en-US" sz="2800" dirty="0">
                        <a:solidFill>
                          <a:srgbClr val="FF0000"/>
                        </a:solidFill>
                      </a:endParaRPr>
                    </a:p>
                  </a:txBody>
                  <a:tcPr/>
                </a:tc>
                <a:tc>
                  <a:txBody>
                    <a:bodyPr/>
                    <a:lstStyle/>
                    <a:p>
                      <a:r>
                        <a:rPr lang="en-US" sz="2800" dirty="0" smtClean="0">
                          <a:solidFill>
                            <a:srgbClr val="FF0000"/>
                          </a:solidFill>
                        </a:rPr>
                        <a:t>Early onset sepsis</a:t>
                      </a:r>
                      <a:endParaRPr lang="en-US" sz="2800" dirty="0">
                        <a:solidFill>
                          <a:srgbClr val="FF0000"/>
                        </a:solidFill>
                      </a:endParaRPr>
                    </a:p>
                  </a:txBody>
                  <a:tcPr/>
                </a:tc>
                <a:tc>
                  <a:txBody>
                    <a:bodyPr/>
                    <a:lstStyle/>
                    <a:p>
                      <a:r>
                        <a:rPr lang="en-US" sz="2800" dirty="0" smtClean="0">
                          <a:solidFill>
                            <a:srgbClr val="FF0000"/>
                          </a:solidFill>
                        </a:rPr>
                        <a:t>Late onset sepsis </a:t>
                      </a:r>
                      <a:endParaRPr lang="en-US" sz="2800" dirty="0">
                        <a:solidFill>
                          <a:srgbClr val="FF0000"/>
                        </a:solidFill>
                      </a:endParaRPr>
                    </a:p>
                  </a:txBody>
                  <a:tcPr/>
                </a:tc>
              </a:tr>
              <a:tr h="883920">
                <a:tc>
                  <a:txBody>
                    <a:bodyPr/>
                    <a:lstStyle/>
                    <a:p>
                      <a:r>
                        <a:rPr lang="en-US" sz="2800" dirty="0" smtClean="0">
                          <a:solidFill>
                            <a:srgbClr val="FF0000"/>
                          </a:solidFill>
                        </a:rPr>
                        <a:t>Age</a:t>
                      </a:r>
                      <a:r>
                        <a:rPr lang="en-US" dirty="0" smtClean="0">
                          <a:solidFill>
                            <a:srgbClr val="FF0000"/>
                          </a:solidFill>
                        </a:rPr>
                        <a:t> </a:t>
                      </a:r>
                      <a:r>
                        <a:rPr lang="en-US" sz="2800" dirty="0" smtClean="0">
                          <a:solidFill>
                            <a:srgbClr val="FF0000"/>
                          </a:solidFill>
                        </a:rPr>
                        <a:t>at onset</a:t>
                      </a:r>
                      <a:endParaRPr lang="en-US" sz="2800" dirty="0">
                        <a:solidFill>
                          <a:srgbClr val="FF0000"/>
                        </a:solidFill>
                      </a:endParaRPr>
                    </a:p>
                  </a:txBody>
                  <a:tcPr/>
                </a:tc>
                <a:tc>
                  <a:txBody>
                    <a:bodyPr/>
                    <a:lstStyle/>
                    <a:p>
                      <a:r>
                        <a:rPr lang="en-US" dirty="0" smtClean="0">
                          <a:solidFill>
                            <a:srgbClr val="FF0000"/>
                          </a:solidFill>
                        </a:rPr>
                        <a:t> </a:t>
                      </a:r>
                      <a:r>
                        <a:rPr lang="en-US" sz="2800" dirty="0" smtClean="0">
                          <a:solidFill>
                            <a:srgbClr val="FF0000"/>
                          </a:solidFill>
                        </a:rPr>
                        <a:t>Birth to 72 hrs of life</a:t>
                      </a:r>
                      <a:endParaRPr lang="en-US" sz="2800" dirty="0">
                        <a:solidFill>
                          <a:srgbClr val="FF0000"/>
                        </a:solidFill>
                      </a:endParaRPr>
                    </a:p>
                  </a:txBody>
                  <a:tcPr/>
                </a:tc>
                <a:tc>
                  <a:txBody>
                    <a:bodyPr/>
                    <a:lstStyle/>
                    <a:p>
                      <a:r>
                        <a:rPr lang="en-US" sz="2800" dirty="0" smtClean="0">
                          <a:solidFill>
                            <a:srgbClr val="FF0000"/>
                          </a:solidFill>
                        </a:rPr>
                        <a:t>&gt; 72 hrs of life</a:t>
                      </a:r>
                      <a:endParaRPr lang="en-US" sz="2800" dirty="0">
                        <a:solidFill>
                          <a:srgbClr val="FF0000"/>
                        </a:solidFill>
                      </a:endParaRPr>
                    </a:p>
                  </a:txBody>
                  <a:tcPr/>
                </a:tc>
              </a:tr>
              <a:tr h="883920">
                <a:tc>
                  <a:txBody>
                    <a:bodyPr/>
                    <a:lstStyle/>
                    <a:p>
                      <a:r>
                        <a:rPr lang="en-US" sz="2800" dirty="0" smtClean="0">
                          <a:solidFill>
                            <a:srgbClr val="FF0000"/>
                          </a:solidFill>
                        </a:rPr>
                        <a:t>Maternal obstetric complications</a:t>
                      </a:r>
                      <a:endParaRPr lang="en-US" sz="2800" dirty="0">
                        <a:solidFill>
                          <a:srgbClr val="FF0000"/>
                        </a:solidFill>
                      </a:endParaRPr>
                    </a:p>
                  </a:txBody>
                  <a:tcPr/>
                </a:tc>
                <a:tc>
                  <a:txBody>
                    <a:bodyPr/>
                    <a:lstStyle/>
                    <a:p>
                      <a:r>
                        <a:rPr lang="en-US" sz="2800" dirty="0" smtClean="0">
                          <a:solidFill>
                            <a:srgbClr val="FF0000"/>
                          </a:solidFill>
                        </a:rPr>
                        <a:t>Common</a:t>
                      </a:r>
                      <a:endParaRPr lang="en-US" sz="28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mn-lt"/>
                          <a:ea typeface="+mn-ea"/>
                          <a:cs typeface="+mn-cs"/>
                        </a:rPr>
                        <a:t>Uncommon</a:t>
                      </a:r>
                      <a:endParaRPr kumimoji="0" lang="en-US" sz="2800" b="0" i="0" u="none" strike="noStrike" kern="1200" cap="none" spc="0" normalizeH="0" baseline="0" noProof="0" dirty="0">
                        <a:ln>
                          <a:noFill/>
                        </a:ln>
                        <a:solidFill>
                          <a:srgbClr val="FF0000"/>
                        </a:solidFill>
                        <a:effectLst/>
                        <a:uLnTx/>
                        <a:uFillTx/>
                        <a:latin typeface="+mn-lt"/>
                        <a:ea typeface="+mn-ea"/>
                        <a:cs typeface="+mn-cs"/>
                      </a:endParaRPr>
                    </a:p>
                  </a:txBody>
                  <a:tcPr/>
                </a:tc>
              </a:tr>
              <a:tr h="883920">
                <a:tc>
                  <a:txBody>
                    <a:bodyPr/>
                    <a:lstStyle/>
                    <a:p>
                      <a:r>
                        <a:rPr lang="en-US" sz="2800" dirty="0" smtClean="0">
                          <a:solidFill>
                            <a:srgbClr val="FF0000"/>
                          </a:solidFill>
                        </a:rPr>
                        <a:t>Prematurity </a:t>
                      </a:r>
                      <a:endParaRPr lang="en-US" sz="2800"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mn-lt"/>
                          <a:ea typeface="+mn-ea"/>
                          <a:cs typeface="+mn-cs"/>
                        </a:rPr>
                        <a:t>Frequent</a:t>
                      </a:r>
                      <a:endParaRPr lang="en-US" dirty="0"/>
                    </a:p>
                  </a:txBody>
                  <a:tcPr/>
                </a:tc>
                <a:tc>
                  <a:txBody>
                    <a:bodyPr/>
                    <a:lstStyle/>
                    <a:p>
                      <a:r>
                        <a:rPr kumimoji="0" lang="en-US" sz="2800" b="0" i="0" u="none" strike="noStrike" kern="1200" cap="none" spc="0" normalizeH="0" baseline="0" noProof="0" dirty="0" smtClean="0">
                          <a:ln>
                            <a:noFill/>
                          </a:ln>
                          <a:solidFill>
                            <a:srgbClr val="FF0000"/>
                          </a:solidFill>
                          <a:effectLst/>
                          <a:uLnTx/>
                          <a:uFillTx/>
                          <a:latin typeface="+mn-lt"/>
                          <a:ea typeface="+mn-ea"/>
                          <a:cs typeface="+mn-cs"/>
                        </a:rPr>
                        <a:t>Varies</a:t>
                      </a:r>
                      <a:endParaRPr lang="en-US" dirty="0"/>
                    </a:p>
                  </a:txBody>
                  <a:tcPr/>
                </a:tc>
              </a:tr>
              <a:tr h="883920">
                <a:tc>
                  <a:txBody>
                    <a:bodyPr/>
                    <a:lstStyle/>
                    <a:p>
                      <a:r>
                        <a:rPr lang="en-US" sz="2800" dirty="0" smtClean="0">
                          <a:solidFill>
                            <a:srgbClr val="FF0000"/>
                          </a:solidFill>
                        </a:rPr>
                        <a:t>Manifestation</a:t>
                      </a:r>
                      <a:endParaRPr lang="en-US" sz="2800"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solidFill>
                            <a:srgbClr val="FF0000"/>
                          </a:solidFill>
                        </a:rPr>
                        <a:t>Multisystem</a:t>
                      </a:r>
                    </a:p>
                    <a:p>
                      <a:endParaRPr lang="en-US" dirty="0"/>
                    </a:p>
                  </a:txBody>
                  <a:tcPr/>
                </a:tc>
                <a:tc>
                  <a:txBody>
                    <a:bodyPr/>
                    <a:lstStyle/>
                    <a:p>
                      <a:r>
                        <a:rPr lang="en-US" sz="2800" dirty="0" smtClean="0">
                          <a:solidFill>
                            <a:srgbClr val="FF0000"/>
                          </a:solidFill>
                        </a:rPr>
                        <a:t>Multisystem / focal</a:t>
                      </a:r>
                      <a:endParaRPr lang="en-US" sz="2800" dirty="0">
                        <a:solidFill>
                          <a:srgbClr val="FF0000"/>
                        </a:solidFill>
                      </a:endParaRPr>
                    </a:p>
                  </a:txBody>
                  <a:tcPr/>
                </a:tc>
              </a:tr>
            </a:tbl>
          </a:graphicData>
        </a:graphic>
      </p:graphicFrame>
      <p:sp>
        <p:nvSpPr>
          <p:cNvPr id="2" name="Title 1"/>
          <p:cNvSpPr>
            <a:spLocks noGrp="1"/>
          </p:cNvSpPr>
          <p:nvPr>
            <p:ph type="title"/>
          </p:nvPr>
        </p:nvSpPr>
        <p:spPr/>
        <p:txBody>
          <a:bodyPr>
            <a:normAutofit fontScale="90000"/>
          </a:bodyPr>
          <a:lstStyle/>
          <a:p>
            <a:r>
              <a:rPr lang="en-US" dirty="0" smtClean="0"/>
              <a:t>NEONATAL INFECTION BY AGE OF ONSET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b="1" dirty="0" smtClean="0"/>
              <a:t>  Predisposing factors</a:t>
            </a:r>
          </a:p>
          <a:p>
            <a:pPr>
              <a:buNone/>
            </a:pPr>
            <a:endParaRPr lang="en-US" b="1" dirty="0" smtClean="0"/>
          </a:p>
          <a:p>
            <a:pPr>
              <a:buNone/>
            </a:pPr>
            <a:r>
              <a:rPr lang="en-US" dirty="0" smtClean="0"/>
              <a:t> • Low birth </a:t>
            </a:r>
            <a:r>
              <a:rPr lang="en-US" dirty="0" smtClean="0"/>
              <a:t>weight.</a:t>
            </a:r>
          </a:p>
          <a:p>
            <a:pPr>
              <a:buNone/>
            </a:pPr>
            <a:endParaRPr lang="en-US" dirty="0" smtClean="0"/>
          </a:p>
          <a:p>
            <a:pPr>
              <a:buNone/>
            </a:pPr>
            <a:r>
              <a:rPr lang="en-US" dirty="0" smtClean="0"/>
              <a:t> • Prolonged rupture of membranes &gt;</a:t>
            </a:r>
            <a:r>
              <a:rPr lang="en-US" dirty="0" smtClean="0"/>
              <a:t>24hrs. </a:t>
            </a:r>
          </a:p>
          <a:p>
            <a:pPr>
              <a:buNone/>
            </a:pPr>
            <a:endParaRPr lang="en-US" dirty="0" smtClean="0"/>
          </a:p>
          <a:p>
            <a:pPr>
              <a:buNone/>
            </a:pPr>
            <a:r>
              <a:rPr lang="en-US" dirty="0" smtClean="0"/>
              <a:t>• </a:t>
            </a:r>
            <a:r>
              <a:rPr lang="en-US" dirty="0" err="1" smtClean="0"/>
              <a:t>Chorioamnionitis</a:t>
            </a:r>
            <a:r>
              <a:rPr lang="en-US" dirty="0" smtClean="0"/>
              <a:t> (Foul smelling amniotic fluid, Maternal fever &gt;37.90C</a:t>
            </a:r>
            <a:r>
              <a:rPr lang="en-US" dirty="0" smtClean="0"/>
              <a:t>).</a:t>
            </a:r>
            <a:endParaRPr lang="en-US" dirty="0"/>
          </a:p>
        </p:txBody>
      </p:sp>
      <p:sp>
        <p:nvSpPr>
          <p:cNvPr id="2" name="Title 1"/>
          <p:cNvSpPr>
            <a:spLocks noGrp="1"/>
          </p:cNvSpPr>
          <p:nvPr>
            <p:ph type="title"/>
          </p:nvPr>
        </p:nvSpPr>
        <p:spPr/>
        <p:txBody>
          <a:bodyPr/>
          <a:lstStyle/>
          <a:p>
            <a:r>
              <a:rPr lang="en-US" dirty="0" smtClean="0"/>
              <a:t>EARLY ONSET SEPSIS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Multiple per vaginal examination</a:t>
            </a:r>
          </a:p>
          <a:p>
            <a:pPr>
              <a:buNone/>
            </a:pPr>
            <a:r>
              <a:rPr lang="en-US" dirty="0" smtClean="0"/>
              <a:t> </a:t>
            </a:r>
          </a:p>
          <a:p>
            <a:pPr>
              <a:buNone/>
            </a:pPr>
            <a:r>
              <a:rPr lang="en-US" dirty="0" smtClean="0"/>
              <a:t>  </a:t>
            </a:r>
            <a:r>
              <a:rPr lang="en-US" dirty="0" smtClean="0"/>
              <a:t> </a:t>
            </a:r>
            <a:r>
              <a:rPr lang="en-US" b="1" dirty="0" smtClean="0"/>
              <a:t>Etiologic agents </a:t>
            </a:r>
            <a:r>
              <a:rPr lang="en-US" dirty="0" smtClean="0"/>
              <a:t>– organisms prevalent in maternal genital area.  </a:t>
            </a:r>
            <a:r>
              <a:rPr lang="en-US" dirty="0" err="1" smtClean="0"/>
              <a:t>E.coli</a:t>
            </a:r>
            <a:r>
              <a:rPr lang="en-US" dirty="0" smtClean="0"/>
              <a:t>, Group B streptococci.</a:t>
            </a:r>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905000"/>
            <a:ext cx="8915400" cy="4724400"/>
          </a:xfrm>
        </p:spPr>
        <p:txBody>
          <a:bodyPr>
            <a:normAutofit/>
          </a:bodyPr>
          <a:lstStyle/>
          <a:p>
            <a:pPr>
              <a:buNone/>
            </a:pPr>
            <a:r>
              <a:rPr lang="en-US" dirty="0" smtClean="0"/>
              <a:t> </a:t>
            </a:r>
            <a:r>
              <a:rPr lang="en-US" b="1" dirty="0" smtClean="0"/>
              <a:t>Predisposing </a:t>
            </a:r>
            <a:r>
              <a:rPr lang="en-US" b="1" dirty="0" smtClean="0"/>
              <a:t>factors</a:t>
            </a:r>
          </a:p>
          <a:p>
            <a:pPr>
              <a:buNone/>
            </a:pPr>
            <a:endParaRPr lang="en-US" b="1" dirty="0" smtClean="0"/>
          </a:p>
          <a:p>
            <a:pPr>
              <a:buNone/>
            </a:pPr>
            <a:r>
              <a:rPr lang="en-US" dirty="0" smtClean="0"/>
              <a:t> • Prolonged NICU </a:t>
            </a:r>
            <a:r>
              <a:rPr lang="en-US" dirty="0" smtClean="0"/>
              <a:t>stay. </a:t>
            </a:r>
          </a:p>
          <a:p>
            <a:pPr>
              <a:buNone/>
            </a:pPr>
            <a:endParaRPr lang="en-US" dirty="0" smtClean="0"/>
          </a:p>
          <a:p>
            <a:pPr>
              <a:buNone/>
            </a:pPr>
            <a:r>
              <a:rPr lang="en-US" dirty="0" smtClean="0"/>
              <a:t>• Disruption of skin integrity with needle pricks and use of IV fluids. </a:t>
            </a:r>
            <a:endParaRPr lang="en-US" dirty="0" smtClean="0"/>
          </a:p>
          <a:p>
            <a:pPr>
              <a:buNone/>
            </a:pPr>
            <a:endParaRPr lang="en-US" dirty="0" smtClean="0"/>
          </a:p>
          <a:p>
            <a:pPr>
              <a:buNone/>
            </a:pPr>
            <a:r>
              <a:rPr lang="en-US" dirty="0" smtClean="0"/>
              <a:t>• Frequent use of broad spectrum antibiotics.</a:t>
            </a:r>
          </a:p>
          <a:p>
            <a:pPr>
              <a:buNone/>
            </a:pPr>
            <a:r>
              <a:rPr lang="en-US" dirty="0" smtClean="0"/>
              <a:t> </a:t>
            </a:r>
            <a:endParaRPr lang="en-US" dirty="0"/>
          </a:p>
        </p:txBody>
      </p:sp>
      <p:sp>
        <p:nvSpPr>
          <p:cNvPr id="2" name="Title 1"/>
          <p:cNvSpPr>
            <a:spLocks noGrp="1"/>
          </p:cNvSpPr>
          <p:nvPr>
            <p:ph type="title"/>
          </p:nvPr>
        </p:nvSpPr>
        <p:spPr/>
        <p:txBody>
          <a:bodyPr/>
          <a:lstStyle/>
          <a:p>
            <a:r>
              <a:rPr lang="en-US" dirty="0" smtClean="0"/>
              <a:t>LATE ONSET SEPSIS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297363"/>
          </a:xfrm>
        </p:spPr>
        <p:txBody>
          <a:bodyPr/>
          <a:lstStyle/>
          <a:p>
            <a:pPr>
              <a:buNone/>
            </a:pPr>
            <a:r>
              <a:rPr lang="en-US" dirty="0" smtClean="0"/>
              <a:t>  </a:t>
            </a:r>
            <a:r>
              <a:rPr lang="en-US" b="1" dirty="0" smtClean="0"/>
              <a:t>Etiologic agents </a:t>
            </a:r>
            <a:r>
              <a:rPr lang="en-US" dirty="0" smtClean="0"/>
              <a:t>– organisms thriving in external environments of home or hospital. </a:t>
            </a:r>
            <a:endParaRPr lang="en-US" dirty="0" smtClean="0"/>
          </a:p>
          <a:p>
            <a:pPr>
              <a:buNone/>
            </a:pPr>
            <a:endParaRPr lang="en-US" dirty="0" smtClean="0"/>
          </a:p>
          <a:p>
            <a:pPr>
              <a:buNone/>
            </a:pPr>
            <a:r>
              <a:rPr lang="en-US" dirty="0" smtClean="0"/>
              <a:t> </a:t>
            </a:r>
            <a:r>
              <a:rPr lang="en-US" dirty="0" smtClean="0"/>
              <a:t> Transmitted </a:t>
            </a:r>
            <a:r>
              <a:rPr lang="en-US" dirty="0" smtClean="0"/>
              <a:t>through hands of care‐providers. </a:t>
            </a:r>
            <a:r>
              <a:rPr lang="en-US" dirty="0" smtClean="0"/>
              <a:t> </a:t>
            </a:r>
            <a:r>
              <a:rPr lang="en-US" dirty="0" err="1" smtClean="0"/>
              <a:t>Klebsiella</a:t>
            </a:r>
            <a:r>
              <a:rPr lang="en-US" dirty="0" smtClean="0"/>
              <a:t> </a:t>
            </a:r>
            <a:r>
              <a:rPr lang="en-US" dirty="0" err="1" smtClean="0"/>
              <a:t>pneumoniae</a:t>
            </a:r>
            <a:r>
              <a:rPr lang="en-US" dirty="0" smtClean="0"/>
              <a:t>, CONS, MRSA</a:t>
            </a:r>
            <a:endParaRPr lang="en-US" dirty="0"/>
          </a:p>
        </p:txBody>
      </p:sp>
      <p:sp>
        <p:nvSpPr>
          <p:cNvPr id="2" name="Title 1"/>
          <p:cNvSpPr>
            <a:spLocks noGrp="1"/>
          </p:cNvSpPr>
          <p:nvPr>
            <p:ph type="title"/>
          </p:nvPr>
        </p:nvSpPr>
        <p:spPr/>
        <p:txBody>
          <a:bodyPr/>
          <a:lstStyle/>
          <a:p>
            <a:r>
              <a:rPr lang="en-US" dirty="0" smtClean="0"/>
              <a:t>LATE ONSET SEPSIS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156</TotalTime>
  <Words>1188</Words>
  <Application>Microsoft Office PowerPoint</Application>
  <PresentationFormat>On-screen Show (4:3)</PresentationFormat>
  <Paragraphs>269</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Concourse</vt:lpstr>
      <vt:lpstr>Neonatal  sepsis  Dr.A.VASUNDHARA, Professor&amp; HOD Pediatrics.</vt:lpstr>
      <vt:lpstr>Slide 2</vt:lpstr>
      <vt:lpstr>DEFINITION</vt:lpstr>
      <vt:lpstr>CLASSIFICATION</vt:lpstr>
      <vt:lpstr>NEONATAL INFECTION BY AGE OF ONSET</vt:lpstr>
      <vt:lpstr>EARLY ONSET SEPSIS</vt:lpstr>
      <vt:lpstr>Slide 7</vt:lpstr>
      <vt:lpstr>LATE ONSET SEPSIS</vt:lpstr>
      <vt:lpstr>LATE ONSET SEPSIS</vt:lpstr>
      <vt:lpstr>CLINICAL MANIFESTATIONS</vt:lpstr>
      <vt:lpstr>CLINICAL CRITERIA FOR DIAGNOSIS OF SEPSIS</vt:lpstr>
      <vt:lpstr>CLINICAL CRITERIA FOR DIAGNOSIS OF SEPSIS</vt:lpstr>
      <vt:lpstr>Slide 13</vt:lpstr>
      <vt:lpstr>Slide 14</vt:lpstr>
      <vt:lpstr>DIAGNOSIS</vt:lpstr>
      <vt:lpstr>DIFFERENTIAL DIAGNOSIS</vt:lpstr>
      <vt:lpstr>INVESTIGATIONS</vt:lpstr>
      <vt:lpstr>INVESTIGATIONS (CONT..)</vt:lpstr>
      <vt:lpstr>TREATMENT – SUPPORTIVE CARE</vt:lpstr>
      <vt:lpstr>TREATMENT – SUPPORTIVE CARE </vt:lpstr>
      <vt:lpstr>ANTI‐MICROBIALS</vt:lpstr>
      <vt:lpstr>ANTI‐MICROBIALS (CONT..)</vt:lpstr>
      <vt:lpstr>DURATION OF ANTIBIOTICS</vt:lpstr>
      <vt:lpstr>RECENT ADVANCES</vt:lpstr>
      <vt:lpstr>NEONATAL SEPSIS (CONT..)</vt:lpstr>
      <vt:lpstr>MASTITIS NEONATORUM </vt:lpstr>
      <vt:lpstr>CLINICAL IMAGE: MASTITIS NEONATORUM</vt:lpstr>
      <vt:lpstr>PUSTULES</vt:lpstr>
      <vt:lpstr>CLINICAL IMAGE: PUSTULES</vt:lpstr>
      <vt:lpstr>ORAL THRUSH</vt:lpstr>
      <vt:lpstr>CLINICAL IMAGE: ORAL THRUSH</vt:lpstr>
      <vt:lpstr>UMBILICAL SEPSIS</vt:lpstr>
      <vt:lpstr>CONJUNCTIVITIS</vt:lpstr>
      <vt:lpstr>PREVENTION</vt:lpstr>
      <vt:lpstr>PREVENTION (CONT..)</vt:lpstr>
      <vt:lpstr>PREVENTION – HAND WASH</vt:lpstr>
      <vt:lpstr>HAND WASHING IN 6 STEPS</vt:lpstr>
      <vt:lpstr>SUMMARY</vt:lpstr>
      <vt:lpstr>Slide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Neonatal  sepsis Dr.A.VASUNDHARA, Professor&amp; HOD Pediatrics.</dc:title>
  <dc:creator>Siri Buddy</dc:creator>
  <cp:lastModifiedBy>Siri Buddy</cp:lastModifiedBy>
  <cp:revision>3</cp:revision>
  <dcterms:created xsi:type="dcterms:W3CDTF">2006-08-16T00:00:00Z</dcterms:created>
  <dcterms:modified xsi:type="dcterms:W3CDTF">2020-04-13T18:58:35Z</dcterms:modified>
</cp:coreProperties>
</file>