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98" r:id="rId10"/>
    <p:sldId id="264" r:id="rId11"/>
    <p:sldId id="265" r:id="rId12"/>
    <p:sldId id="266" r:id="rId13"/>
    <p:sldId id="267" r:id="rId14"/>
    <p:sldId id="269"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 id="295" r:id="rId38"/>
    <p:sldId id="296" r:id="rId39"/>
    <p:sldId id="29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124199"/>
          </a:xfrm>
        </p:spPr>
        <p:txBody>
          <a:bodyPr>
            <a:normAutofit fontScale="90000"/>
          </a:bodyPr>
          <a:lstStyle/>
          <a:p>
            <a:r>
              <a:rPr lang="en-US" sz="4800" b="1" dirty="0" smtClean="0"/>
              <a:t>Neonatal  </a:t>
            </a:r>
            <a:r>
              <a:rPr lang="en-US" sz="4800" b="1" dirty="0" smtClean="0"/>
              <a:t>sepsis</a:t>
            </a:r>
            <a:r>
              <a:rPr lang="en-US" b="1" dirty="0" smtClean="0"/>
              <a:t/>
            </a:r>
            <a:br>
              <a:rPr lang="en-US" b="1" dirty="0" smtClean="0"/>
            </a:br>
            <a:r>
              <a:rPr lang="en-US" dirty="0" smtClean="0"/>
              <a:t/>
            </a:r>
            <a:br>
              <a:rPr lang="en-US" dirty="0" smtClean="0"/>
            </a:br>
            <a:r>
              <a:rPr lang="en-US" b="1" dirty="0" err="1" smtClean="0"/>
              <a:t>Dr.A.VASUNDHARA</a:t>
            </a:r>
            <a:r>
              <a:rPr lang="en-US" b="1" dirty="0" smtClean="0"/>
              <a:t>,</a:t>
            </a:r>
            <a:br>
              <a:rPr lang="en-US" b="1" dirty="0" smtClean="0"/>
            </a:br>
            <a:r>
              <a:rPr lang="en-US" b="1" dirty="0" smtClean="0"/>
              <a:t>Professor&amp; HOD Pediatrics.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May have either nonspecific signs and symptoms (e.g. not doing well, not accepting feeds) or focal signs of infection involving one system (abdominal distension) or it may be acute catastrophic deterioration with multi‐organ dysfunction. </a:t>
            </a:r>
            <a:endParaRPr lang="en-US" dirty="0" smtClean="0"/>
          </a:p>
          <a:p>
            <a:pPr>
              <a:buNone/>
            </a:pPr>
            <a:endParaRPr lang="en-US" dirty="0" smtClean="0"/>
          </a:p>
          <a:p>
            <a:r>
              <a:rPr lang="en-US" dirty="0" smtClean="0"/>
              <a:t>Various criteria have been devised to identify sepsis which are shown in the next slide</a:t>
            </a:r>
            <a:endParaRPr lang="en-US" dirty="0"/>
          </a:p>
        </p:txBody>
      </p:sp>
      <p:sp>
        <p:nvSpPr>
          <p:cNvPr id="2" name="Title 1"/>
          <p:cNvSpPr>
            <a:spLocks noGrp="1"/>
          </p:cNvSpPr>
          <p:nvPr>
            <p:ph type="title"/>
          </p:nvPr>
        </p:nvSpPr>
        <p:spPr/>
        <p:txBody>
          <a:bodyPr/>
          <a:lstStyle/>
          <a:p>
            <a:r>
              <a:rPr lang="en-US" dirty="0" smtClean="0"/>
              <a:t>CLINICAL MANIFESTATIONS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029200"/>
        </p:xfrm>
        <a:graphic>
          <a:graphicData uri="http://schemas.openxmlformats.org/drawingml/2006/table">
            <a:tbl>
              <a:tblPr firstRow="1" bandRow="1">
                <a:tableStyleId>{5C22544A-7EE6-4342-B048-85BDC9FD1C3A}</a:tableStyleId>
              </a:tblPr>
              <a:tblGrid>
                <a:gridCol w="2743200"/>
                <a:gridCol w="2743200"/>
                <a:gridCol w="2743200"/>
              </a:tblGrid>
              <a:tr h="1005840">
                <a:tc>
                  <a:txBody>
                    <a:bodyPr/>
                    <a:lstStyle/>
                    <a:p>
                      <a:endParaRPr lang="en-US" dirty="0"/>
                    </a:p>
                  </a:txBody>
                  <a:tcPr/>
                </a:tc>
                <a:tc>
                  <a:txBody>
                    <a:bodyPr/>
                    <a:lstStyle/>
                    <a:p>
                      <a:r>
                        <a:rPr lang="en-US" sz="2800" dirty="0" smtClean="0">
                          <a:solidFill>
                            <a:srgbClr val="FF0000"/>
                          </a:solidFill>
                        </a:rPr>
                        <a:t>IMNCI</a:t>
                      </a:r>
                      <a:endParaRPr lang="en-US" sz="2800" dirty="0">
                        <a:solidFill>
                          <a:srgbClr val="FF0000"/>
                        </a:solidFill>
                      </a:endParaRPr>
                    </a:p>
                  </a:txBody>
                  <a:tcPr/>
                </a:tc>
                <a:tc>
                  <a:txBody>
                    <a:bodyPr/>
                    <a:lstStyle/>
                    <a:p>
                      <a:r>
                        <a:rPr lang="en-US" sz="2800" dirty="0" smtClean="0">
                          <a:solidFill>
                            <a:srgbClr val="FF0000"/>
                          </a:solidFill>
                        </a:rPr>
                        <a:t>WHO</a:t>
                      </a:r>
                      <a:endParaRPr lang="en-US" sz="2800" dirty="0">
                        <a:solidFill>
                          <a:srgbClr val="FF0000"/>
                        </a:solidFill>
                      </a:endParaRPr>
                    </a:p>
                  </a:txBody>
                  <a:tcPr/>
                </a:tc>
              </a:tr>
              <a:tr h="1005840">
                <a:tc>
                  <a:txBody>
                    <a:bodyPr/>
                    <a:lstStyle/>
                    <a:p>
                      <a:r>
                        <a:rPr lang="en-US" sz="2800" dirty="0" smtClean="0">
                          <a:solidFill>
                            <a:srgbClr val="FF0000"/>
                          </a:solidFill>
                        </a:rPr>
                        <a:t>Not able to feed</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r>
                        <a:rPr lang="en-US" sz="2800" dirty="0" smtClean="0">
                          <a:solidFill>
                            <a:srgbClr val="FF0000"/>
                          </a:solidFill>
                        </a:rPr>
                        <a:t>+</a:t>
                      </a:r>
                      <a:r>
                        <a:rPr lang="en-US" sz="2800" smtClean="0">
                          <a:solidFill>
                            <a:srgbClr val="FF0000"/>
                          </a:solidFill>
                        </a:rPr>
                        <a:t>( </a:t>
                      </a:r>
                      <a:r>
                        <a:rPr lang="en-US" sz="2800" dirty="0" smtClean="0">
                          <a:solidFill>
                            <a:srgbClr val="FF0000"/>
                          </a:solidFill>
                        </a:rPr>
                        <a:t>not able sustain such) </a:t>
                      </a:r>
                      <a:endParaRPr lang="en-US" sz="2800" dirty="0">
                        <a:solidFill>
                          <a:srgbClr val="FF0000"/>
                        </a:solidFill>
                      </a:endParaRPr>
                    </a:p>
                  </a:txBody>
                  <a:tcPr/>
                </a:tc>
              </a:tr>
              <a:tr h="1005840">
                <a:tc>
                  <a:txBody>
                    <a:bodyPr/>
                    <a:lstStyle/>
                    <a:p>
                      <a:r>
                        <a:rPr lang="en-US" sz="2800" dirty="0" smtClean="0">
                          <a:solidFill>
                            <a:srgbClr val="FF0000"/>
                          </a:solidFill>
                        </a:rPr>
                        <a:t>Not attaching to breast</a:t>
                      </a:r>
                      <a:endParaRPr lang="en-US" sz="28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rPr>
                        <a:t> +</a:t>
                      </a:r>
                    </a:p>
                    <a:p>
                      <a:endParaRPr lang="en-US" dirty="0"/>
                    </a:p>
                  </a:txBody>
                  <a:tcPr/>
                </a:tc>
                <a:tc>
                  <a:txBody>
                    <a:bodyPr/>
                    <a:lstStyle/>
                    <a:p>
                      <a:r>
                        <a:rPr lang="en-US" sz="2800" dirty="0" smtClean="0">
                          <a:solidFill>
                            <a:srgbClr val="FF0000"/>
                          </a:solidFill>
                        </a:rPr>
                        <a:t>-</a:t>
                      </a:r>
                      <a:endParaRPr lang="en-US" sz="2800" dirty="0">
                        <a:solidFill>
                          <a:srgbClr val="FF0000"/>
                        </a:solidFill>
                      </a:endParaRPr>
                    </a:p>
                  </a:txBody>
                  <a:tcPr/>
                </a:tc>
              </a:tr>
              <a:tr h="1005840">
                <a:tc>
                  <a:txBody>
                    <a:bodyPr/>
                    <a:lstStyle/>
                    <a:p>
                      <a:r>
                        <a:rPr lang="en-US" sz="2800" dirty="0" smtClean="0">
                          <a:solidFill>
                            <a:srgbClr val="FF0000"/>
                          </a:solidFill>
                        </a:rPr>
                        <a:t>Not sucking at all </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endParaRPr lang="en-US" dirty="0"/>
                    </a:p>
                  </a:txBody>
                  <a:tcPr/>
                </a:tc>
              </a:tr>
              <a:tr h="1005840">
                <a:tc>
                  <a:txBody>
                    <a:bodyPr/>
                    <a:lstStyle/>
                    <a:p>
                      <a:r>
                        <a:rPr lang="en-US" sz="2800" dirty="0" smtClean="0">
                          <a:solidFill>
                            <a:srgbClr val="FF0000"/>
                          </a:solidFill>
                        </a:rPr>
                        <a:t>Pus draining from ear</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
        <p:nvSpPr>
          <p:cNvPr id="2" name="Title 1"/>
          <p:cNvSpPr>
            <a:spLocks noGrp="1"/>
          </p:cNvSpPr>
          <p:nvPr>
            <p:ph type="title"/>
          </p:nvPr>
        </p:nvSpPr>
        <p:spPr/>
        <p:txBody>
          <a:bodyPr>
            <a:normAutofit fontScale="90000"/>
          </a:bodyPr>
          <a:lstStyle/>
          <a:p>
            <a:r>
              <a:rPr lang="en-US" dirty="0" smtClean="0"/>
              <a:t>CLINICAL CRITERIA FOR DIAGNOSIS OF SEPSIS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066799"/>
          <a:ext cx="8686800" cy="6892500"/>
        </p:xfrm>
        <a:graphic>
          <a:graphicData uri="http://schemas.openxmlformats.org/drawingml/2006/table">
            <a:tbl>
              <a:tblPr firstRow="1" bandRow="1">
                <a:tableStyleId>{5C22544A-7EE6-4342-B048-85BDC9FD1C3A}</a:tableStyleId>
              </a:tblPr>
              <a:tblGrid>
                <a:gridCol w="2895600"/>
                <a:gridCol w="2895600"/>
                <a:gridCol w="2895600"/>
              </a:tblGrid>
              <a:tr h="1889986">
                <a:tc>
                  <a:txBody>
                    <a:bodyPr/>
                    <a:lstStyle/>
                    <a:p>
                      <a:r>
                        <a:rPr lang="en-US" sz="2800" dirty="0" smtClean="0">
                          <a:solidFill>
                            <a:srgbClr val="FF0000"/>
                          </a:solidFill>
                        </a:rPr>
                        <a:t>Redness around umbilicus extending to the skin</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r>
              <a:tr h="1098620">
                <a:tc>
                  <a:txBody>
                    <a:bodyPr/>
                    <a:lstStyle/>
                    <a:p>
                      <a:r>
                        <a:rPr lang="en-US" sz="2800" dirty="0" smtClean="0">
                          <a:solidFill>
                            <a:srgbClr val="FF0000"/>
                          </a:solidFill>
                        </a:rPr>
                        <a:t>Reduced movements</a:t>
                      </a:r>
                      <a:endParaRPr lang="en-US" sz="28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rPr>
                        <a:t> </a:t>
                      </a:r>
                      <a:r>
                        <a:rPr lang="en-US" sz="2800" dirty="0" smtClean="0">
                          <a:solidFill>
                            <a:srgbClr val="FF0000"/>
                          </a:solidFill>
                        </a:rPr>
                        <a: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rPr>
                        <a:t>+( change in activity)</a:t>
                      </a:r>
                      <a:endParaRPr kumimoji="0" lang="en-US" sz="2800" b="1" i="0" u="none" strike="noStrike" kern="1200" cap="none" spc="0" normalizeH="0" baseline="0" noProof="0" dirty="0">
                        <a:ln>
                          <a:noFill/>
                        </a:ln>
                        <a:solidFill>
                          <a:srgbClr val="FF0000"/>
                        </a:solidFill>
                        <a:effectLst/>
                        <a:uLnTx/>
                        <a:uFillTx/>
                        <a:latin typeface="+mn-lt"/>
                        <a:ea typeface="+mn-ea"/>
                        <a:cs typeface="+mn-cs"/>
                      </a:endParaRPr>
                    </a:p>
                  </a:txBody>
                  <a:tcPr/>
                </a:tc>
              </a:tr>
              <a:tr h="1098620">
                <a:tc>
                  <a:txBody>
                    <a:bodyPr/>
                    <a:lstStyle/>
                    <a:p>
                      <a:r>
                        <a:rPr lang="en-US" sz="2800" dirty="0" smtClean="0">
                          <a:solidFill>
                            <a:srgbClr val="FF0000"/>
                          </a:solidFill>
                        </a:rPr>
                        <a:t>Lethargy or unconsciousness</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r>
                        <a:rPr lang="en-US" sz="2800" dirty="0" smtClean="0">
                          <a:solidFill>
                            <a:srgbClr val="FF0000"/>
                          </a:solidFill>
                        </a:rPr>
                        <a:t>+(not aroused by minimal stimulus)</a:t>
                      </a:r>
                      <a:endParaRPr lang="en-US" sz="2800" dirty="0">
                        <a:solidFill>
                          <a:srgbClr val="FF0000"/>
                        </a:solidFill>
                      </a:endParaRPr>
                    </a:p>
                  </a:txBody>
                  <a:tcPr/>
                </a:tc>
              </a:tr>
              <a:tr h="1098620">
                <a:tc>
                  <a:txBody>
                    <a:bodyPr/>
                    <a:lstStyle/>
                    <a:p>
                      <a:r>
                        <a:rPr lang="en-US" sz="2800" dirty="0" smtClean="0">
                          <a:solidFill>
                            <a:srgbClr val="FF0000"/>
                          </a:solidFill>
                        </a:rPr>
                        <a:t>Convulsions</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endParaRPr lang="en-US" dirty="0"/>
                    </a:p>
                  </a:txBody>
                  <a:tcPr/>
                </a:tc>
              </a:tr>
              <a:tr h="1098620">
                <a:tc>
                  <a:txBody>
                    <a:bodyPr/>
                    <a:lstStyle/>
                    <a:p>
                      <a:r>
                        <a:rPr lang="en-US" sz="2800" dirty="0" smtClean="0">
                          <a:solidFill>
                            <a:srgbClr val="FF0000"/>
                          </a:solidFill>
                        </a:rPr>
                        <a:t>Bulging fontanel</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c>
                  <a:txBody>
                    <a:bodyPr/>
                    <a:lstStyle/>
                    <a:p>
                      <a:r>
                        <a:rPr lang="en-US" sz="2800" dirty="0" smtClean="0">
                          <a:solidFill>
                            <a:srgbClr val="FF0000"/>
                          </a:solidFill>
                        </a:rPr>
                        <a:t>-</a:t>
                      </a:r>
                      <a:endParaRPr lang="en-US" sz="2800" dirty="0">
                        <a:solidFill>
                          <a:srgbClr val="FF0000"/>
                        </a:solidFill>
                      </a:endParaRPr>
                    </a:p>
                  </a:txBody>
                  <a:tcPr/>
                </a:tc>
              </a:tr>
            </a:tbl>
          </a:graphicData>
        </a:graphic>
      </p:graphicFrame>
      <p:sp>
        <p:nvSpPr>
          <p:cNvPr id="2" name="Title 1"/>
          <p:cNvSpPr>
            <a:spLocks noGrp="1"/>
          </p:cNvSpPr>
          <p:nvPr>
            <p:ph type="title"/>
          </p:nvPr>
        </p:nvSpPr>
        <p:spPr>
          <a:xfrm>
            <a:off x="228600" y="0"/>
            <a:ext cx="8915400" cy="1417638"/>
          </a:xfrm>
        </p:spPr>
        <p:txBody>
          <a:bodyPr>
            <a:normAutofit/>
          </a:bodyPr>
          <a:lstStyle/>
          <a:p>
            <a:r>
              <a:rPr lang="en-US" sz="3600" dirty="0" smtClean="0"/>
              <a:t>CLINICAL CRITERIA FOR DIAGNOSIS OF SEPSIS</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632960"/>
        </p:xfrm>
        <a:graphic>
          <a:graphicData uri="http://schemas.openxmlformats.org/drawingml/2006/table">
            <a:tbl>
              <a:tblPr firstRow="1" bandRow="1">
                <a:tableStyleId>{5C22544A-7EE6-4342-B048-85BDC9FD1C3A}</a:tableStyleId>
              </a:tblPr>
              <a:tblGrid>
                <a:gridCol w="2743200"/>
                <a:gridCol w="2743200"/>
                <a:gridCol w="2743200"/>
              </a:tblGrid>
              <a:tr h="914400">
                <a:tc>
                  <a:txBody>
                    <a:bodyPr/>
                    <a:lstStyle/>
                    <a:p>
                      <a:endParaRPr lang="en-US" dirty="0"/>
                    </a:p>
                  </a:txBody>
                  <a:tcPr/>
                </a:tc>
                <a:tc>
                  <a:txBody>
                    <a:bodyPr/>
                    <a:lstStyle/>
                    <a:p>
                      <a:r>
                        <a:rPr lang="en-US" sz="2800" dirty="0" smtClean="0">
                          <a:solidFill>
                            <a:srgbClr val="FF0000"/>
                          </a:solidFill>
                        </a:rPr>
                        <a:t>IMNCI</a:t>
                      </a:r>
                      <a:endParaRPr lang="en-US" sz="2800" dirty="0">
                        <a:solidFill>
                          <a:srgbClr val="FF0000"/>
                        </a:solidFill>
                      </a:endParaRPr>
                    </a:p>
                  </a:txBody>
                  <a:tcPr/>
                </a:tc>
                <a:tc>
                  <a:txBody>
                    <a:bodyPr/>
                    <a:lstStyle/>
                    <a:p>
                      <a:r>
                        <a:rPr lang="en-US" sz="2800" dirty="0" smtClean="0">
                          <a:solidFill>
                            <a:srgbClr val="FF0000"/>
                          </a:solidFill>
                        </a:rPr>
                        <a:t>WHO</a:t>
                      </a:r>
                      <a:endParaRPr lang="en-US" sz="2800" dirty="0">
                        <a:solidFill>
                          <a:srgbClr val="FF0000"/>
                        </a:solidFill>
                      </a:endParaRPr>
                    </a:p>
                  </a:txBody>
                  <a:tcPr/>
                </a:tc>
              </a:tr>
              <a:tr h="914400">
                <a:tc>
                  <a:txBody>
                    <a:bodyPr/>
                    <a:lstStyle/>
                    <a:p>
                      <a:r>
                        <a:rPr lang="en-US" sz="2800" dirty="0" smtClean="0">
                          <a:solidFill>
                            <a:srgbClr val="FF0000"/>
                          </a:solidFill>
                        </a:rPr>
                        <a:t>Respiratory rate &gt;60/min</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r>
                        <a:rPr lang="en-US" sz="2800" dirty="0" smtClean="0">
                          <a:solidFill>
                            <a:srgbClr val="FF0000"/>
                          </a:solidFill>
                        </a:rPr>
                        <a:t>+(divided by age group</a:t>
                      </a:r>
                      <a:r>
                        <a:rPr lang="en-US" dirty="0" smtClean="0"/>
                        <a:t>)</a:t>
                      </a:r>
                      <a:endParaRPr lang="en-US" dirty="0"/>
                    </a:p>
                  </a:txBody>
                  <a:tcPr/>
                </a:tc>
              </a:tr>
              <a:tr h="914400">
                <a:tc>
                  <a:txBody>
                    <a:bodyPr/>
                    <a:lstStyle/>
                    <a:p>
                      <a:r>
                        <a:rPr lang="en-US" sz="2800" dirty="0" smtClean="0">
                          <a:solidFill>
                            <a:srgbClr val="FF0000"/>
                          </a:solidFill>
                        </a:rPr>
                        <a:t>Severe chest </a:t>
                      </a:r>
                      <a:r>
                        <a:rPr lang="en-US" sz="2800" dirty="0" err="1" smtClean="0">
                          <a:solidFill>
                            <a:srgbClr val="FF0000"/>
                          </a:solidFill>
                        </a:rPr>
                        <a:t>indrawing</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r>
              <a:tr h="914400">
                <a:tc>
                  <a:txBody>
                    <a:bodyPr/>
                    <a:lstStyle/>
                    <a:p>
                      <a:r>
                        <a:rPr lang="en-US" sz="2800" dirty="0" smtClean="0">
                          <a:solidFill>
                            <a:srgbClr val="FF0000"/>
                          </a:solidFill>
                        </a:rPr>
                        <a:t>Nasal flaring </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c>
                  <a:txBody>
                    <a:bodyPr/>
                    <a:lstStyle/>
                    <a:p>
                      <a:r>
                        <a:rPr lang="en-US" sz="2800" dirty="0" smtClean="0">
                          <a:solidFill>
                            <a:srgbClr val="FF0000"/>
                          </a:solidFill>
                        </a:rPr>
                        <a:t>_</a:t>
                      </a:r>
                      <a:endParaRPr lang="en-US" sz="2800" dirty="0">
                        <a:solidFill>
                          <a:srgbClr val="FF0000"/>
                        </a:solidFill>
                      </a:endParaRPr>
                    </a:p>
                  </a:txBody>
                  <a:tcPr/>
                </a:tc>
              </a:tr>
              <a:tr h="914400">
                <a:tc>
                  <a:txBody>
                    <a:bodyPr/>
                    <a:lstStyle/>
                    <a:p>
                      <a:r>
                        <a:rPr lang="en-US" sz="2800" dirty="0" smtClean="0">
                          <a:solidFill>
                            <a:srgbClr val="FF0000"/>
                          </a:solidFill>
                        </a:rPr>
                        <a:t>Grunting </a:t>
                      </a:r>
                      <a:endParaRPr lang="en-US" sz="2800" dirty="0">
                        <a:solidFill>
                          <a:srgbClr val="FF0000"/>
                        </a:solidFill>
                      </a:endParaRPr>
                    </a:p>
                  </a:txBody>
                  <a:tcPr/>
                </a:tc>
                <a:tc>
                  <a:txBody>
                    <a:bodyPr/>
                    <a:lstStyle/>
                    <a:p>
                      <a:r>
                        <a:rPr lang="en-US" sz="2800" dirty="0" smtClean="0">
                          <a:solidFill>
                            <a:srgbClr val="FF0000"/>
                          </a:solidFill>
                        </a:rPr>
                        <a:t>+</a:t>
                      </a:r>
                      <a:endParaRPr lang="en-US" sz="2800" dirty="0">
                        <a:solidFill>
                          <a:srgbClr val="FF0000"/>
                        </a:solidFill>
                      </a:endParaRPr>
                    </a:p>
                  </a:txBody>
                  <a:tcPr/>
                </a:tc>
                <a:tc>
                  <a:txBody>
                    <a:bodyPr/>
                    <a:lstStyle/>
                    <a:p>
                      <a:r>
                        <a:rPr lang="en-US" sz="2800" dirty="0" smtClean="0">
                          <a:solidFill>
                            <a:srgbClr val="FF0000"/>
                          </a:solidFill>
                        </a:rPr>
                        <a:t>_</a:t>
                      </a:r>
                      <a:endParaRPr lang="en-US" sz="2800" dirty="0">
                        <a:solidFill>
                          <a:srgbClr val="FF0000"/>
                        </a:solidFill>
                      </a:endParaRPr>
                    </a:p>
                  </a:txBody>
                  <a:tcPr/>
                </a:tc>
              </a:tr>
            </a:tbl>
          </a:graphicData>
        </a:graphic>
      </p:graphicFrame>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968240"/>
        </p:xfrm>
        <a:graphic>
          <a:graphicData uri="http://schemas.openxmlformats.org/drawingml/2006/table">
            <a:tbl>
              <a:tblPr firstRow="1" bandRow="1">
                <a:tableStyleId>{5C22544A-7EE6-4342-B048-85BDC9FD1C3A}</a:tableStyleId>
              </a:tblPr>
              <a:tblGrid>
                <a:gridCol w="2743200"/>
                <a:gridCol w="2743200"/>
                <a:gridCol w="2743200"/>
              </a:tblGrid>
              <a:tr h="914400">
                <a:tc>
                  <a:txBody>
                    <a:bodyPr/>
                    <a:lstStyle/>
                    <a:p>
                      <a:endParaRPr lang="en-US" dirty="0"/>
                    </a:p>
                  </a:txBody>
                  <a:tcPr/>
                </a:tc>
                <a:tc>
                  <a:txBody>
                    <a:bodyPr/>
                    <a:lstStyle/>
                    <a:p>
                      <a:r>
                        <a:rPr lang="en-US" sz="2800" dirty="0" smtClean="0">
                          <a:solidFill>
                            <a:srgbClr val="FF0000"/>
                          </a:solidFill>
                        </a:rPr>
                        <a:t>IMNCI</a:t>
                      </a:r>
                      <a:endParaRPr lang="en-US" sz="2800" dirty="0">
                        <a:solidFill>
                          <a:srgbClr val="FF0000"/>
                        </a:solidFill>
                      </a:endParaRPr>
                    </a:p>
                  </a:txBody>
                  <a:tcPr/>
                </a:tc>
                <a:tc>
                  <a:txBody>
                    <a:bodyPr/>
                    <a:lstStyle/>
                    <a:p>
                      <a:r>
                        <a:rPr lang="en-US" sz="2800" dirty="0" smtClean="0">
                          <a:solidFill>
                            <a:srgbClr val="FF0000"/>
                          </a:solidFill>
                        </a:rPr>
                        <a:t>WHO</a:t>
                      </a:r>
                      <a:endParaRPr lang="en-US" sz="2800" dirty="0">
                        <a:solidFill>
                          <a:srgbClr val="FF0000"/>
                        </a:solidFill>
                      </a:endParaRPr>
                    </a:p>
                  </a:txBody>
                  <a:tcPr/>
                </a:tc>
              </a:tr>
              <a:tr h="914400">
                <a:tc>
                  <a:txBody>
                    <a:bodyPr/>
                    <a:lstStyle/>
                    <a:p>
                      <a:r>
                        <a:rPr lang="en-US" sz="2800" dirty="0" err="1" smtClean="0">
                          <a:solidFill>
                            <a:srgbClr val="FF0000"/>
                          </a:solidFill>
                        </a:rPr>
                        <a:t>Crepitations</a:t>
                      </a:r>
                      <a:r>
                        <a:rPr lang="en-US" sz="2800" dirty="0" smtClean="0"/>
                        <a:t> </a:t>
                      </a:r>
                      <a:endParaRPr lang="en-US" sz="2800" dirty="0">
                        <a:solidFill>
                          <a:srgbClr val="FF0000"/>
                        </a:solidFill>
                      </a:endParaRPr>
                    </a:p>
                  </a:txBody>
                  <a:tcPr/>
                </a:tc>
                <a:tc>
                  <a:txBody>
                    <a:bodyPr/>
                    <a:lstStyle/>
                    <a:p>
                      <a:r>
                        <a:rPr lang="en-US" sz="2800" dirty="0" smtClean="0">
                          <a:solidFill>
                            <a:srgbClr val="FF0000"/>
                          </a:solidFill>
                        </a:rPr>
                        <a:t>_</a:t>
                      </a:r>
                      <a:endParaRPr lang="en-US" sz="2800" dirty="0">
                        <a:solidFill>
                          <a:srgbClr val="FF0000"/>
                        </a:solidFill>
                      </a:endParaRPr>
                    </a:p>
                  </a:txBody>
                  <a:tcPr/>
                </a:tc>
                <a:tc>
                  <a:txBody>
                    <a:bodyPr/>
                    <a:lstStyle/>
                    <a:p>
                      <a:r>
                        <a:rPr lang="en-US" sz="2800" dirty="0" smtClean="0">
                          <a:solidFill>
                            <a:srgbClr val="FF0000"/>
                          </a:solidFill>
                        </a:rPr>
                        <a:t>+</a:t>
                      </a:r>
                      <a:endParaRPr lang="en-US" dirty="0"/>
                    </a:p>
                  </a:txBody>
                  <a:tcPr/>
                </a:tc>
              </a:tr>
              <a:tr h="914400">
                <a:tc>
                  <a:txBody>
                    <a:bodyPr/>
                    <a:lstStyle/>
                    <a:p>
                      <a:r>
                        <a:rPr lang="en-US" sz="2800" dirty="0" smtClean="0">
                          <a:solidFill>
                            <a:srgbClr val="FF0000"/>
                          </a:solidFill>
                        </a:rPr>
                        <a:t> Cyanosis</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_</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r>
              <a:tr h="190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rPr>
                        <a:t> Temperature &gt;37.70c ( feels hot) or &lt;35.5c(feels</a:t>
                      </a:r>
                      <a:r>
                        <a:rPr lang="en-US" sz="2800" baseline="0" dirty="0" smtClean="0">
                          <a:solidFill>
                            <a:srgbClr val="FF0000"/>
                          </a:solidFill>
                        </a:rPr>
                        <a:t> cool)</a:t>
                      </a:r>
                      <a:r>
                        <a:rPr lang="en-US" sz="2800" dirty="0" smtClean="0"/>
                        <a:t> </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rPr>
                        <a:t>+: Means Presence</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c>
                  <a:txBody>
                    <a:bodyPr/>
                    <a:lstStyle/>
                    <a:p>
                      <a:r>
                        <a:rPr lang="en-US" sz="2800" dirty="0" smtClean="0">
                          <a:solidFill>
                            <a:srgbClr val="FF0000"/>
                          </a:solidFill>
                        </a:rPr>
                        <a:t>+</a:t>
                      </a:r>
                      <a:endParaRPr lang="en-US" sz="2800" dirty="0">
                        <a:solidFill>
                          <a:srgbClr val="FF0000"/>
                        </a:solidFill>
                      </a:endParaRPr>
                    </a:p>
                  </a:txBody>
                  <a:tcPr/>
                </a:tc>
              </a:tr>
            </a:tbl>
          </a:graphicData>
        </a:graphic>
      </p:graphicFrame>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Gold standard remains isolation of organism from </a:t>
            </a:r>
            <a:r>
              <a:rPr lang="en-US" dirty="0" smtClean="0"/>
              <a:t>body fluids </a:t>
            </a:r>
            <a:r>
              <a:rPr lang="en-US" dirty="0" smtClean="0"/>
              <a:t>( blood or urine or CSF</a:t>
            </a:r>
            <a:r>
              <a:rPr lang="en-US" dirty="0" smtClean="0"/>
              <a:t>).</a:t>
            </a:r>
          </a:p>
          <a:p>
            <a:endParaRPr lang="en-US" dirty="0" smtClean="0"/>
          </a:p>
          <a:p>
            <a:pPr>
              <a:buNone/>
            </a:pPr>
            <a:endParaRPr lang="en-US" dirty="0" smtClean="0"/>
          </a:p>
          <a:p>
            <a:r>
              <a:rPr lang="en-US" dirty="0" smtClean="0"/>
              <a:t>In </a:t>
            </a:r>
            <a:r>
              <a:rPr lang="en-US" dirty="0" smtClean="0"/>
              <a:t>cases of suspected sepsis following sepsis </a:t>
            </a:r>
            <a:r>
              <a:rPr lang="en-US" dirty="0" smtClean="0"/>
              <a:t>screen should </a:t>
            </a:r>
            <a:r>
              <a:rPr lang="en-US" dirty="0" smtClean="0"/>
              <a:t>be done and antibiotics should be </a:t>
            </a:r>
            <a:r>
              <a:rPr lang="en-US" dirty="0" smtClean="0"/>
              <a:t>started immediately </a:t>
            </a:r>
            <a:r>
              <a:rPr lang="en-US" dirty="0" smtClean="0"/>
              <a:t>after collecting blood culture sample.</a:t>
            </a:r>
          </a:p>
          <a:p>
            <a:endParaRPr lang="en-US" dirty="0"/>
          </a:p>
        </p:txBody>
      </p:sp>
      <p:sp>
        <p:nvSpPr>
          <p:cNvPr id="2" name="Title 1"/>
          <p:cNvSpPr>
            <a:spLocks noGrp="1"/>
          </p:cNvSpPr>
          <p:nvPr>
            <p:ph type="title"/>
          </p:nvPr>
        </p:nvSpPr>
        <p:spPr/>
        <p:txBody>
          <a:bodyPr/>
          <a:lstStyle/>
          <a:p>
            <a:r>
              <a:rPr lang="en-US" dirty="0" smtClean="0"/>
              <a:t>DIAGNOSIS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Hypothermia.</a:t>
            </a:r>
          </a:p>
          <a:p>
            <a:pPr>
              <a:buNone/>
            </a:pPr>
            <a:endParaRPr lang="en-US" dirty="0" smtClean="0"/>
          </a:p>
          <a:p>
            <a:r>
              <a:rPr lang="en-US" dirty="0" smtClean="0"/>
              <a:t> Hypoglycemia.</a:t>
            </a:r>
          </a:p>
          <a:p>
            <a:pPr>
              <a:buNone/>
            </a:pPr>
            <a:endParaRPr lang="en-US" dirty="0" smtClean="0"/>
          </a:p>
          <a:p>
            <a:r>
              <a:rPr lang="en-US" dirty="0" smtClean="0"/>
              <a:t> </a:t>
            </a:r>
            <a:r>
              <a:rPr lang="en-US" dirty="0" smtClean="0"/>
              <a:t>Metabolic </a:t>
            </a:r>
            <a:r>
              <a:rPr lang="en-US" dirty="0" smtClean="0"/>
              <a:t>encephalopathy.</a:t>
            </a:r>
            <a:endParaRPr lang="en-US" dirty="0"/>
          </a:p>
        </p:txBody>
      </p:sp>
      <p:sp>
        <p:nvSpPr>
          <p:cNvPr id="2" name="Title 1"/>
          <p:cNvSpPr>
            <a:spLocks noGrp="1"/>
          </p:cNvSpPr>
          <p:nvPr>
            <p:ph type="title"/>
          </p:nvPr>
        </p:nvSpPr>
        <p:spPr/>
        <p:txBody>
          <a:bodyPr/>
          <a:lstStyle/>
          <a:p>
            <a:r>
              <a:rPr lang="en-US" dirty="0" smtClean="0"/>
              <a:t>DIFFERENTIAL DIAGNOSIS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Haemogram</a:t>
            </a:r>
            <a:endParaRPr lang="en-US" dirty="0" smtClean="0"/>
          </a:p>
          <a:p>
            <a:r>
              <a:rPr lang="en-US" dirty="0" smtClean="0"/>
              <a:t> I/T </a:t>
            </a:r>
            <a:r>
              <a:rPr lang="en-US" dirty="0" smtClean="0"/>
              <a:t>ratio</a:t>
            </a:r>
          </a:p>
          <a:p>
            <a:r>
              <a:rPr lang="en-US" dirty="0" smtClean="0"/>
              <a:t> </a:t>
            </a:r>
            <a:r>
              <a:rPr lang="en-US" dirty="0" smtClean="0"/>
              <a:t>Micro ESR</a:t>
            </a:r>
          </a:p>
          <a:p>
            <a:r>
              <a:rPr lang="en-US" dirty="0" smtClean="0"/>
              <a:t> </a:t>
            </a:r>
            <a:r>
              <a:rPr lang="en-US" dirty="0" smtClean="0"/>
              <a:t>CRP</a:t>
            </a:r>
          </a:p>
          <a:p>
            <a:r>
              <a:rPr lang="en-US" dirty="0" smtClean="0"/>
              <a:t> </a:t>
            </a:r>
            <a:r>
              <a:rPr lang="en-US" dirty="0" smtClean="0"/>
              <a:t>Blood culture‐ 1ml blood in 10ml broth</a:t>
            </a:r>
          </a:p>
          <a:p>
            <a:r>
              <a:rPr lang="en-US" dirty="0" smtClean="0"/>
              <a:t> </a:t>
            </a:r>
            <a:r>
              <a:rPr lang="en-US" dirty="0" smtClean="0"/>
              <a:t>Chest X‐ray</a:t>
            </a:r>
          </a:p>
          <a:p>
            <a:r>
              <a:rPr lang="en-US" dirty="0" smtClean="0"/>
              <a:t> </a:t>
            </a:r>
            <a:r>
              <a:rPr lang="en-US" dirty="0" smtClean="0"/>
              <a:t>Blood sugar</a:t>
            </a:r>
          </a:p>
          <a:p>
            <a:endParaRPr lang="en-US" dirty="0"/>
          </a:p>
        </p:txBody>
      </p:sp>
      <p:sp>
        <p:nvSpPr>
          <p:cNvPr id="2" name="Title 1"/>
          <p:cNvSpPr>
            <a:spLocks noGrp="1"/>
          </p:cNvSpPr>
          <p:nvPr>
            <p:ph type="title"/>
          </p:nvPr>
        </p:nvSpPr>
        <p:spPr/>
        <p:txBody>
          <a:bodyPr/>
          <a:lstStyle/>
          <a:p>
            <a:r>
              <a:rPr lang="en-US" dirty="0" smtClean="0"/>
              <a:t>INVESTIGATIONS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Positive sepsis screen ‐ 2 or more positive tests as given below.</a:t>
            </a:r>
          </a:p>
          <a:p>
            <a:r>
              <a:rPr lang="en-US" dirty="0" smtClean="0"/>
              <a:t> </a:t>
            </a:r>
            <a:r>
              <a:rPr lang="en-US" dirty="0" smtClean="0"/>
              <a:t>TLC ( &lt; 5,000 or &gt; 20,000/cu.mm),</a:t>
            </a:r>
          </a:p>
          <a:p>
            <a:r>
              <a:rPr lang="en-US" dirty="0" smtClean="0"/>
              <a:t> </a:t>
            </a:r>
            <a:r>
              <a:rPr lang="en-US" dirty="0" err="1" smtClean="0"/>
              <a:t>Neutropenia</a:t>
            </a:r>
            <a:r>
              <a:rPr lang="en-US" dirty="0" smtClean="0"/>
              <a:t>‐ Absolute </a:t>
            </a:r>
            <a:r>
              <a:rPr lang="en-US" dirty="0" err="1" smtClean="0"/>
              <a:t>neutrophil</a:t>
            </a:r>
            <a:r>
              <a:rPr lang="en-US" dirty="0" smtClean="0"/>
              <a:t> count (&lt;1800/cu.mm)</a:t>
            </a:r>
          </a:p>
          <a:p>
            <a:r>
              <a:rPr lang="en-US" dirty="0" smtClean="0"/>
              <a:t> </a:t>
            </a:r>
            <a:r>
              <a:rPr lang="en-US" dirty="0" smtClean="0"/>
              <a:t>Immature </a:t>
            </a:r>
            <a:r>
              <a:rPr lang="en-US" dirty="0" err="1" smtClean="0"/>
              <a:t>neutrophil</a:t>
            </a:r>
            <a:r>
              <a:rPr lang="en-US" dirty="0" smtClean="0"/>
              <a:t> (band cells) to total </a:t>
            </a:r>
            <a:r>
              <a:rPr lang="en-US" dirty="0" err="1" smtClean="0"/>
              <a:t>neutrophil</a:t>
            </a:r>
            <a:r>
              <a:rPr lang="en-US" dirty="0" smtClean="0"/>
              <a:t> (</a:t>
            </a:r>
            <a:r>
              <a:rPr lang="en-US" dirty="0" smtClean="0"/>
              <a:t>I/T) ratio </a:t>
            </a:r>
            <a:r>
              <a:rPr lang="en-US" dirty="0" smtClean="0"/>
              <a:t>&gt; 0.2</a:t>
            </a:r>
          </a:p>
          <a:p>
            <a:r>
              <a:rPr lang="en-US" dirty="0" smtClean="0"/>
              <a:t> </a:t>
            </a:r>
            <a:r>
              <a:rPr lang="en-US" dirty="0" smtClean="0"/>
              <a:t>C‐reactive proteins‐ positive</a:t>
            </a:r>
          </a:p>
          <a:p>
            <a:r>
              <a:rPr lang="en-US" dirty="0" smtClean="0"/>
              <a:t>Micro </a:t>
            </a:r>
            <a:r>
              <a:rPr lang="en-US" dirty="0" smtClean="0"/>
              <a:t>ESR‐ (ESR &gt; 15mm at 1st hr.)</a:t>
            </a:r>
          </a:p>
          <a:p>
            <a:endParaRPr lang="en-US" dirty="0"/>
          </a:p>
        </p:txBody>
      </p:sp>
      <p:sp>
        <p:nvSpPr>
          <p:cNvPr id="2" name="Title 1"/>
          <p:cNvSpPr>
            <a:spLocks noGrp="1"/>
          </p:cNvSpPr>
          <p:nvPr>
            <p:ph type="title"/>
          </p:nvPr>
        </p:nvSpPr>
        <p:spPr/>
        <p:txBody>
          <a:bodyPr/>
          <a:lstStyle/>
          <a:p>
            <a:r>
              <a:rPr lang="en-US" dirty="0" smtClean="0"/>
              <a:t>INVESTIGATIONS (CONT..)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Provide </a:t>
            </a:r>
            <a:r>
              <a:rPr lang="en-US" dirty="0" smtClean="0"/>
              <a:t>warmth, ensure consistently normal</a:t>
            </a:r>
          </a:p>
          <a:p>
            <a:pPr>
              <a:buNone/>
            </a:pPr>
            <a:r>
              <a:rPr lang="en-US" dirty="0" smtClean="0"/>
              <a:t>  temperature</a:t>
            </a:r>
            <a:endParaRPr lang="en-US" dirty="0" smtClean="0"/>
          </a:p>
          <a:p>
            <a:r>
              <a:rPr lang="en-US" dirty="0" smtClean="0"/>
              <a:t>Provide </a:t>
            </a:r>
            <a:r>
              <a:rPr lang="en-US" dirty="0" smtClean="0"/>
              <a:t>bag and mask ventilation with oxygen if</a:t>
            </a:r>
          </a:p>
          <a:p>
            <a:pPr>
              <a:buNone/>
            </a:pPr>
            <a:r>
              <a:rPr lang="en-US" dirty="0" smtClean="0"/>
              <a:t>  breathing </a:t>
            </a:r>
            <a:r>
              <a:rPr lang="en-US" dirty="0" smtClean="0"/>
              <a:t>is inadequate</a:t>
            </a:r>
          </a:p>
          <a:p>
            <a:r>
              <a:rPr lang="en-US" dirty="0" smtClean="0"/>
              <a:t>Start </a:t>
            </a:r>
            <a:r>
              <a:rPr lang="en-US" dirty="0" smtClean="0"/>
              <a:t>oxygen by hood or mask, if cyanosed or grunting</a:t>
            </a:r>
          </a:p>
          <a:p>
            <a:r>
              <a:rPr lang="en-US" dirty="0" smtClean="0"/>
              <a:t>Provide </a:t>
            </a:r>
            <a:r>
              <a:rPr lang="en-US" dirty="0" smtClean="0"/>
              <a:t>gentle physical stimulation, if </a:t>
            </a:r>
            <a:r>
              <a:rPr lang="en-US" dirty="0" err="1" smtClean="0"/>
              <a:t>apneic</a:t>
            </a:r>
            <a:r>
              <a:rPr lang="en-US" dirty="0" smtClean="0"/>
              <a:t>.</a:t>
            </a:r>
          </a:p>
          <a:p>
            <a:r>
              <a:rPr lang="en-US" dirty="0" smtClean="0"/>
              <a:t>Start </a:t>
            </a:r>
            <a:r>
              <a:rPr lang="en-US" dirty="0" smtClean="0"/>
              <a:t>intravenous line</a:t>
            </a:r>
          </a:p>
          <a:p>
            <a:r>
              <a:rPr lang="en-US" dirty="0" smtClean="0"/>
              <a:t>Infuse glucose (10%)2ml/kg stat (if hypoglycemic)</a:t>
            </a:r>
            <a:endParaRPr lang="en-US" dirty="0"/>
          </a:p>
        </p:txBody>
      </p:sp>
      <p:sp>
        <p:nvSpPr>
          <p:cNvPr id="2" name="Title 1"/>
          <p:cNvSpPr>
            <a:spLocks noGrp="1"/>
          </p:cNvSpPr>
          <p:nvPr>
            <p:ph type="title"/>
          </p:nvPr>
        </p:nvSpPr>
        <p:spPr/>
        <p:txBody>
          <a:bodyPr>
            <a:normAutofit fontScale="90000"/>
          </a:bodyPr>
          <a:lstStyle/>
          <a:p>
            <a:r>
              <a:rPr lang="en-US" dirty="0" smtClean="0"/>
              <a:t>TREATMENT – SUPPORTIVE CARE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Neonatal infections are estimated to cause about 1.6 million deaths worldwide and 40% of all neonatal deaths due to sepsis occur in developing countries.</a:t>
            </a:r>
          </a:p>
          <a:p>
            <a:r>
              <a:rPr lang="en-US" dirty="0" smtClean="0"/>
              <a:t> Even though neonatal care has dramatically improved over the last decade, the overall as well as gestation specific mortality due to sepsis has not changed much due to more and more smaller babies surviving in the intensive care units.</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a:t>
            </a:r>
            <a:r>
              <a:rPr lang="en-US" dirty="0" smtClean="0"/>
              <a:t>perfusion is poor as evidenced by capillary refill</a:t>
            </a:r>
          </a:p>
          <a:p>
            <a:pPr>
              <a:buNone/>
            </a:pPr>
            <a:r>
              <a:rPr lang="en-US" dirty="0" smtClean="0"/>
              <a:t>  time </a:t>
            </a:r>
            <a:r>
              <a:rPr lang="en-US" dirty="0" smtClean="0"/>
              <a:t>(CRT) of more than 3 seconds, manage shock.</a:t>
            </a:r>
          </a:p>
          <a:p>
            <a:r>
              <a:rPr lang="en-US" dirty="0" smtClean="0"/>
              <a:t>Inj</a:t>
            </a:r>
            <a:r>
              <a:rPr lang="en-US" dirty="0" smtClean="0"/>
              <a:t>. Vitamin K 1mg IM</a:t>
            </a:r>
          </a:p>
          <a:p>
            <a:r>
              <a:rPr lang="en-US" dirty="0" smtClean="0"/>
              <a:t>Consider </a:t>
            </a:r>
            <a:r>
              <a:rPr lang="en-US" dirty="0" smtClean="0"/>
              <a:t>use of dopamine if perfusion is </a:t>
            </a:r>
            <a:r>
              <a:rPr lang="en-US" dirty="0" smtClean="0"/>
              <a:t>persistently poor</a:t>
            </a:r>
            <a:r>
              <a:rPr lang="en-US" dirty="0" smtClean="0"/>
              <a:t>.</a:t>
            </a:r>
          </a:p>
          <a:p>
            <a:r>
              <a:rPr lang="en-US" dirty="0" smtClean="0"/>
              <a:t>Avoid </a:t>
            </a:r>
            <a:r>
              <a:rPr lang="en-US" dirty="0" err="1" smtClean="0"/>
              <a:t>enteral</a:t>
            </a:r>
            <a:r>
              <a:rPr lang="en-US" dirty="0" smtClean="0"/>
              <a:t> feed if very sick, give maintenance</a:t>
            </a:r>
          </a:p>
          <a:p>
            <a:pPr>
              <a:buNone/>
            </a:pPr>
            <a:r>
              <a:rPr lang="en-US" dirty="0" smtClean="0"/>
              <a:t>   fluid </a:t>
            </a:r>
            <a:r>
              <a:rPr lang="en-US" dirty="0" smtClean="0"/>
              <a:t>intravenously.</a:t>
            </a:r>
            <a:endParaRPr lang="en-US" dirty="0"/>
          </a:p>
        </p:txBody>
      </p:sp>
      <p:sp>
        <p:nvSpPr>
          <p:cNvPr id="2" name="Title 1"/>
          <p:cNvSpPr>
            <a:spLocks noGrp="1"/>
          </p:cNvSpPr>
          <p:nvPr>
            <p:ph type="title"/>
          </p:nvPr>
        </p:nvSpPr>
        <p:spPr/>
        <p:txBody>
          <a:bodyPr>
            <a:normAutofit fontScale="90000"/>
          </a:bodyPr>
          <a:lstStyle/>
          <a:p>
            <a:r>
              <a:rPr lang="en-US" dirty="0" smtClean="0"/>
              <a:t>TREATMENT – SUPPORTIVE CARE</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Antibiotic therapy for sepsis</a:t>
            </a:r>
          </a:p>
          <a:p>
            <a:r>
              <a:rPr lang="en-US" dirty="0" smtClean="0"/>
              <a:t>Antibiotic Each dose Frequency Route</a:t>
            </a:r>
          </a:p>
          <a:p>
            <a:pPr>
              <a:buNone/>
            </a:pPr>
            <a:r>
              <a:rPr lang="en-US" dirty="0" smtClean="0"/>
              <a:t>   mg/kg/dose     </a:t>
            </a:r>
            <a:r>
              <a:rPr lang="en-US" dirty="0" smtClean="0"/>
              <a:t>&lt;</a:t>
            </a:r>
            <a:r>
              <a:rPr lang="en-US" dirty="0" smtClean="0"/>
              <a:t>7days                     </a:t>
            </a:r>
            <a:r>
              <a:rPr lang="en-US" dirty="0" smtClean="0"/>
              <a:t>&gt;7 days</a:t>
            </a:r>
          </a:p>
          <a:p>
            <a:pPr>
              <a:buNone/>
            </a:pPr>
            <a:r>
              <a:rPr lang="en-US" dirty="0" smtClean="0"/>
              <a:t>  </a:t>
            </a:r>
            <a:r>
              <a:rPr lang="en-US" dirty="0" err="1" smtClean="0"/>
              <a:t>Ampicillin</a:t>
            </a:r>
            <a:r>
              <a:rPr lang="en-US" dirty="0" smtClean="0"/>
              <a:t> 50    </a:t>
            </a:r>
            <a:r>
              <a:rPr lang="en-US" dirty="0" smtClean="0"/>
              <a:t>12 </a:t>
            </a:r>
            <a:r>
              <a:rPr lang="en-US" dirty="0" err="1" smtClean="0"/>
              <a:t>hrly</a:t>
            </a:r>
            <a:r>
              <a:rPr lang="en-US" dirty="0" smtClean="0"/>
              <a:t>                   </a:t>
            </a:r>
            <a:r>
              <a:rPr lang="en-US" dirty="0" smtClean="0"/>
              <a:t>8 </a:t>
            </a:r>
            <a:r>
              <a:rPr lang="en-US" dirty="0" err="1" smtClean="0"/>
              <a:t>hrly</a:t>
            </a:r>
            <a:r>
              <a:rPr lang="en-US" dirty="0" smtClean="0"/>
              <a:t> IV</a:t>
            </a:r>
          </a:p>
          <a:p>
            <a:pPr>
              <a:buNone/>
            </a:pPr>
            <a:r>
              <a:rPr lang="en-US" dirty="0" smtClean="0"/>
              <a:t> </a:t>
            </a:r>
            <a:r>
              <a:rPr lang="en-US" dirty="0" err="1" smtClean="0"/>
              <a:t>Gentamycin</a:t>
            </a:r>
            <a:r>
              <a:rPr lang="en-US" dirty="0" smtClean="0"/>
              <a:t> 5    </a:t>
            </a:r>
            <a:r>
              <a:rPr lang="en-US" dirty="0" smtClean="0"/>
              <a:t>24hrly </a:t>
            </a:r>
            <a:r>
              <a:rPr lang="en-US" dirty="0" smtClean="0"/>
              <a:t>                  </a:t>
            </a:r>
            <a:r>
              <a:rPr lang="en-US" dirty="0" err="1" smtClean="0"/>
              <a:t>24hrly</a:t>
            </a:r>
            <a:r>
              <a:rPr lang="en-US" dirty="0" smtClean="0"/>
              <a:t> </a:t>
            </a:r>
            <a:r>
              <a:rPr lang="en-US" dirty="0" smtClean="0"/>
              <a:t>IV</a:t>
            </a:r>
          </a:p>
          <a:p>
            <a:pPr>
              <a:buNone/>
            </a:pPr>
            <a:endParaRPr lang="en-US" dirty="0"/>
          </a:p>
        </p:txBody>
      </p:sp>
      <p:sp>
        <p:nvSpPr>
          <p:cNvPr id="2" name="Title 1"/>
          <p:cNvSpPr>
            <a:spLocks noGrp="1"/>
          </p:cNvSpPr>
          <p:nvPr>
            <p:ph type="title"/>
          </p:nvPr>
        </p:nvSpPr>
        <p:spPr/>
        <p:txBody>
          <a:bodyPr/>
          <a:lstStyle/>
          <a:p>
            <a:r>
              <a:rPr lang="en-US" dirty="0" smtClean="0"/>
              <a:t>ANTI‐MICROBIALS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Antibiotic Each dose </a:t>
            </a:r>
            <a:r>
              <a:rPr lang="en-US" dirty="0" smtClean="0"/>
              <a:t>Frequency             </a:t>
            </a:r>
            <a:r>
              <a:rPr lang="en-US" dirty="0" smtClean="0"/>
              <a:t>Route</a:t>
            </a:r>
          </a:p>
          <a:p>
            <a:pPr>
              <a:buNone/>
            </a:pPr>
            <a:r>
              <a:rPr lang="en-US" dirty="0" smtClean="0"/>
              <a:t>     mg/kg/dose        </a:t>
            </a:r>
            <a:r>
              <a:rPr lang="en-US" dirty="0" smtClean="0"/>
              <a:t>&lt;</a:t>
            </a:r>
            <a:r>
              <a:rPr lang="en-US" dirty="0" smtClean="0"/>
              <a:t>7days           </a:t>
            </a:r>
            <a:r>
              <a:rPr lang="en-US" dirty="0" smtClean="0"/>
              <a:t>&gt;7 </a:t>
            </a:r>
            <a:r>
              <a:rPr lang="en-US" dirty="0" smtClean="0"/>
              <a:t>days</a:t>
            </a:r>
          </a:p>
          <a:p>
            <a:pPr>
              <a:buNone/>
            </a:pPr>
            <a:r>
              <a:rPr lang="en-US" dirty="0" smtClean="0"/>
              <a:t> </a:t>
            </a:r>
            <a:r>
              <a:rPr lang="en-US" dirty="0" smtClean="0"/>
              <a:t>  </a:t>
            </a:r>
            <a:r>
              <a:rPr lang="en-US" dirty="0" err="1" smtClean="0"/>
              <a:t>Cefotaxim</a:t>
            </a:r>
            <a:r>
              <a:rPr lang="en-US" dirty="0" smtClean="0"/>
              <a:t> 50        </a:t>
            </a:r>
            <a:r>
              <a:rPr lang="en-US" dirty="0" smtClean="0"/>
              <a:t>12 </a:t>
            </a:r>
            <a:r>
              <a:rPr lang="en-US" dirty="0" err="1" smtClean="0"/>
              <a:t>hrly</a:t>
            </a:r>
            <a:r>
              <a:rPr lang="en-US" dirty="0" smtClean="0"/>
              <a:t> </a:t>
            </a:r>
            <a:r>
              <a:rPr lang="en-US" dirty="0" smtClean="0"/>
              <a:t>          8 </a:t>
            </a:r>
            <a:r>
              <a:rPr lang="en-US" dirty="0" err="1" smtClean="0"/>
              <a:t>hrly</a:t>
            </a:r>
            <a:r>
              <a:rPr lang="en-US" dirty="0" smtClean="0"/>
              <a:t>       </a:t>
            </a:r>
            <a:r>
              <a:rPr lang="en-US" dirty="0" smtClean="0"/>
              <a:t>IV</a:t>
            </a:r>
          </a:p>
          <a:p>
            <a:r>
              <a:rPr lang="en-US" dirty="0" err="1" smtClean="0"/>
              <a:t>Gentamycin</a:t>
            </a:r>
            <a:r>
              <a:rPr lang="en-US" dirty="0" smtClean="0"/>
              <a:t> </a:t>
            </a:r>
            <a:r>
              <a:rPr lang="en-US" dirty="0" smtClean="0"/>
              <a:t>5       24hrly           </a:t>
            </a:r>
            <a:r>
              <a:rPr lang="en-US" dirty="0" err="1" smtClean="0"/>
              <a:t>24hrly</a:t>
            </a:r>
            <a:r>
              <a:rPr lang="en-US" dirty="0" smtClean="0"/>
              <a:t>       </a:t>
            </a:r>
            <a:r>
              <a:rPr lang="en-US" dirty="0" smtClean="0"/>
              <a:t>IV</a:t>
            </a:r>
          </a:p>
          <a:p>
            <a:endParaRPr lang="en-US" dirty="0"/>
          </a:p>
        </p:txBody>
      </p:sp>
      <p:sp>
        <p:nvSpPr>
          <p:cNvPr id="2" name="Title 1"/>
          <p:cNvSpPr>
            <a:spLocks noGrp="1"/>
          </p:cNvSpPr>
          <p:nvPr>
            <p:ph type="title"/>
          </p:nvPr>
        </p:nvSpPr>
        <p:spPr/>
        <p:txBody>
          <a:bodyPr/>
          <a:lstStyle/>
          <a:p>
            <a:r>
              <a:rPr lang="en-US" dirty="0" smtClean="0"/>
              <a:t>ANTI‐MICROBIALS (CONT..)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not improving in 2‐3 days the antibiotic treatment </a:t>
            </a:r>
            <a:r>
              <a:rPr lang="en-US" dirty="0" smtClean="0"/>
              <a:t>may need </a:t>
            </a:r>
            <a:r>
              <a:rPr lang="en-US" dirty="0" smtClean="0"/>
              <a:t>to be </a:t>
            </a:r>
            <a:r>
              <a:rPr lang="en-US" dirty="0" smtClean="0"/>
              <a:t>changed , preferably </a:t>
            </a:r>
            <a:r>
              <a:rPr lang="en-US" dirty="0" smtClean="0"/>
              <a:t>as per microbial </a:t>
            </a:r>
            <a:r>
              <a:rPr lang="en-US" dirty="0" smtClean="0"/>
              <a:t>culture reports.</a:t>
            </a:r>
          </a:p>
          <a:p>
            <a:pPr>
              <a:buNone/>
            </a:pPr>
            <a:endParaRPr lang="en-US" dirty="0" smtClean="0"/>
          </a:p>
          <a:p>
            <a:r>
              <a:rPr lang="en-US" dirty="0" smtClean="0"/>
              <a:t>Blood culture negative sepsis‐7 to 10 </a:t>
            </a:r>
            <a:r>
              <a:rPr lang="en-US" dirty="0" smtClean="0"/>
              <a:t>days</a:t>
            </a:r>
          </a:p>
          <a:p>
            <a:pPr>
              <a:buNone/>
            </a:pPr>
            <a:endParaRPr lang="en-US" dirty="0" smtClean="0"/>
          </a:p>
          <a:p>
            <a:r>
              <a:rPr lang="en-US" dirty="0" smtClean="0"/>
              <a:t>Blood culture positive sepsis‐10 to 14 </a:t>
            </a:r>
            <a:r>
              <a:rPr lang="en-US" dirty="0" smtClean="0"/>
              <a:t>days</a:t>
            </a:r>
          </a:p>
          <a:p>
            <a:pPr>
              <a:buNone/>
            </a:pPr>
            <a:endParaRPr lang="en-US" dirty="0" smtClean="0"/>
          </a:p>
          <a:p>
            <a:r>
              <a:rPr lang="en-US" dirty="0" smtClean="0"/>
              <a:t>Meningitis ‐21days.</a:t>
            </a:r>
            <a:endParaRPr lang="en-US" dirty="0"/>
          </a:p>
        </p:txBody>
      </p:sp>
      <p:sp>
        <p:nvSpPr>
          <p:cNvPr id="2" name="Title 1"/>
          <p:cNvSpPr>
            <a:spLocks noGrp="1"/>
          </p:cNvSpPr>
          <p:nvPr>
            <p:ph type="title"/>
          </p:nvPr>
        </p:nvSpPr>
        <p:spPr/>
        <p:txBody>
          <a:bodyPr/>
          <a:lstStyle/>
          <a:p>
            <a:r>
              <a:rPr lang="en-US" dirty="0" smtClean="0"/>
              <a:t>DURATION OF ANTIBIOTICS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IVIG</a:t>
            </a:r>
          </a:p>
          <a:p>
            <a:r>
              <a:rPr lang="en-US" dirty="0" smtClean="0"/>
              <a:t> </a:t>
            </a:r>
            <a:r>
              <a:rPr lang="en-US" dirty="0" smtClean="0"/>
              <a:t>Colony stimulating factor</a:t>
            </a:r>
          </a:p>
          <a:p>
            <a:r>
              <a:rPr lang="en-US" dirty="0" smtClean="0"/>
              <a:t> </a:t>
            </a:r>
            <a:r>
              <a:rPr lang="en-US" dirty="0" smtClean="0"/>
              <a:t>Exchange transfusion</a:t>
            </a:r>
          </a:p>
          <a:p>
            <a:r>
              <a:rPr lang="en-US" dirty="0" smtClean="0"/>
              <a:t>All these modalities need further studies.</a:t>
            </a:r>
          </a:p>
          <a:p>
            <a:endParaRPr lang="en-US" dirty="0"/>
          </a:p>
        </p:txBody>
      </p:sp>
      <p:sp>
        <p:nvSpPr>
          <p:cNvPr id="2" name="Title 1"/>
          <p:cNvSpPr>
            <a:spLocks noGrp="1"/>
          </p:cNvSpPr>
          <p:nvPr>
            <p:ph type="title"/>
          </p:nvPr>
        </p:nvSpPr>
        <p:spPr/>
        <p:txBody>
          <a:bodyPr/>
          <a:lstStyle/>
          <a:p>
            <a:r>
              <a:rPr lang="en-US" dirty="0" smtClean="0"/>
              <a:t>RECENT ADVANCES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Superficial infections</a:t>
            </a:r>
          </a:p>
          <a:p>
            <a:pPr>
              <a:buNone/>
            </a:pPr>
            <a:endParaRPr lang="en-US" b="1" dirty="0" smtClean="0"/>
          </a:p>
          <a:p>
            <a:r>
              <a:rPr lang="en-US" dirty="0" smtClean="0"/>
              <a:t> </a:t>
            </a:r>
            <a:r>
              <a:rPr lang="en-US" dirty="0" smtClean="0"/>
              <a:t>Conjunctivitis</a:t>
            </a:r>
          </a:p>
          <a:p>
            <a:r>
              <a:rPr lang="en-US" dirty="0" smtClean="0"/>
              <a:t> </a:t>
            </a:r>
            <a:r>
              <a:rPr lang="en-US" dirty="0" smtClean="0"/>
              <a:t>Pustules</a:t>
            </a:r>
          </a:p>
          <a:p>
            <a:r>
              <a:rPr lang="en-US" dirty="0" smtClean="0"/>
              <a:t> </a:t>
            </a:r>
            <a:r>
              <a:rPr lang="en-US" dirty="0" smtClean="0"/>
              <a:t>Umbilical sepsis</a:t>
            </a:r>
          </a:p>
          <a:p>
            <a:r>
              <a:rPr lang="en-US" dirty="0" smtClean="0"/>
              <a:t>Mastitis </a:t>
            </a:r>
            <a:r>
              <a:rPr lang="en-US" dirty="0" err="1" smtClean="0"/>
              <a:t>Neonatorum</a:t>
            </a:r>
            <a:endParaRPr lang="en-US" dirty="0" smtClean="0"/>
          </a:p>
          <a:p>
            <a:r>
              <a:rPr lang="en-US" dirty="0" smtClean="0"/>
              <a:t> </a:t>
            </a:r>
            <a:r>
              <a:rPr lang="en-US" dirty="0" smtClean="0"/>
              <a:t>Oral thrush</a:t>
            </a:r>
          </a:p>
          <a:p>
            <a:endParaRPr lang="en-US" dirty="0"/>
          </a:p>
        </p:txBody>
      </p:sp>
      <p:sp>
        <p:nvSpPr>
          <p:cNvPr id="2" name="Title 1"/>
          <p:cNvSpPr>
            <a:spLocks noGrp="1"/>
          </p:cNvSpPr>
          <p:nvPr>
            <p:ph type="title"/>
          </p:nvPr>
        </p:nvSpPr>
        <p:spPr/>
        <p:txBody>
          <a:bodyPr/>
          <a:lstStyle/>
          <a:p>
            <a:r>
              <a:rPr lang="en-US" dirty="0" smtClean="0"/>
              <a:t>NEONATAL SEPSIS (CONT..)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915400" cy="4724400"/>
          </a:xfrm>
        </p:spPr>
        <p:txBody>
          <a:bodyPr>
            <a:normAutofit fontScale="92500"/>
          </a:bodyPr>
          <a:lstStyle/>
          <a:p>
            <a:pPr>
              <a:buNone/>
            </a:pPr>
            <a:r>
              <a:rPr lang="en-US" dirty="0" smtClean="0"/>
              <a:t>  Term </a:t>
            </a:r>
            <a:r>
              <a:rPr lang="en-US" dirty="0" smtClean="0"/>
              <a:t>baby, both sexes</a:t>
            </a:r>
          </a:p>
          <a:p>
            <a:pPr>
              <a:buNone/>
            </a:pPr>
            <a:r>
              <a:rPr lang="en-US" dirty="0" smtClean="0"/>
              <a:t> </a:t>
            </a:r>
            <a:r>
              <a:rPr lang="en-US" dirty="0" smtClean="0"/>
              <a:t>Engorgement of breast due to effect </a:t>
            </a:r>
            <a:r>
              <a:rPr lang="en-US" dirty="0" smtClean="0"/>
              <a:t>of </a:t>
            </a:r>
            <a:r>
              <a:rPr lang="en-US" dirty="0" err="1" smtClean="0"/>
              <a:t>transplacentally</a:t>
            </a:r>
            <a:endParaRPr lang="en-US" dirty="0" smtClean="0"/>
          </a:p>
          <a:p>
            <a:pPr>
              <a:buNone/>
            </a:pPr>
            <a:r>
              <a:rPr lang="en-US" dirty="0" smtClean="0"/>
              <a:t>  transferred </a:t>
            </a:r>
            <a:r>
              <a:rPr lang="en-US" dirty="0" smtClean="0"/>
              <a:t>progesterone and estrogens</a:t>
            </a:r>
            <a:r>
              <a:rPr lang="en-US" dirty="0" smtClean="0"/>
              <a:t>.</a:t>
            </a:r>
          </a:p>
          <a:p>
            <a:pPr>
              <a:buNone/>
            </a:pPr>
            <a:endParaRPr lang="en-US" dirty="0" smtClean="0"/>
          </a:p>
          <a:p>
            <a:pPr>
              <a:buNone/>
            </a:pPr>
            <a:r>
              <a:rPr lang="en-US" dirty="0" smtClean="0"/>
              <a:t>  </a:t>
            </a:r>
            <a:r>
              <a:rPr lang="en-US" dirty="0" smtClean="0"/>
              <a:t>This hypertrophy disappears spontaneously but local</a:t>
            </a:r>
          </a:p>
          <a:p>
            <a:pPr>
              <a:buNone/>
            </a:pPr>
            <a:r>
              <a:rPr lang="en-US" dirty="0" smtClean="0"/>
              <a:t> massage </a:t>
            </a:r>
            <a:r>
              <a:rPr lang="en-US" dirty="0" smtClean="0"/>
              <a:t>and fomentation and temptation to express </a:t>
            </a:r>
            <a:r>
              <a:rPr lang="en-US" dirty="0" smtClean="0"/>
              <a:t>milk leads </a:t>
            </a:r>
            <a:r>
              <a:rPr lang="en-US" dirty="0" smtClean="0"/>
              <a:t>to abscess </a:t>
            </a:r>
            <a:r>
              <a:rPr lang="en-US" dirty="0" smtClean="0"/>
              <a:t>formation.</a:t>
            </a:r>
          </a:p>
          <a:p>
            <a:pPr>
              <a:buNone/>
            </a:pPr>
            <a:endParaRPr lang="en-US" dirty="0" smtClean="0"/>
          </a:p>
          <a:p>
            <a:pPr>
              <a:buNone/>
            </a:pPr>
            <a:r>
              <a:rPr lang="en-US" dirty="0" smtClean="0"/>
              <a:t> </a:t>
            </a:r>
            <a:r>
              <a:rPr lang="en-US" dirty="0" smtClean="0"/>
              <a:t>Treatment with </a:t>
            </a:r>
            <a:r>
              <a:rPr lang="en-US" dirty="0" err="1" smtClean="0"/>
              <a:t>parenteral</a:t>
            </a:r>
            <a:r>
              <a:rPr lang="en-US" dirty="0" smtClean="0"/>
              <a:t> antibiotics and surgical</a:t>
            </a:r>
          </a:p>
          <a:p>
            <a:pPr>
              <a:buNone/>
            </a:pPr>
            <a:r>
              <a:rPr lang="en-US" dirty="0" smtClean="0"/>
              <a:t>drainage.</a:t>
            </a:r>
            <a:endParaRPr lang="en-US" dirty="0"/>
          </a:p>
        </p:txBody>
      </p:sp>
      <p:sp>
        <p:nvSpPr>
          <p:cNvPr id="2" name="Title 1"/>
          <p:cNvSpPr>
            <a:spLocks noGrp="1"/>
          </p:cNvSpPr>
          <p:nvPr>
            <p:ph type="title"/>
          </p:nvPr>
        </p:nvSpPr>
        <p:spPr/>
        <p:txBody>
          <a:bodyPr>
            <a:normAutofit fontScale="90000"/>
          </a:bodyPr>
          <a:lstStyle/>
          <a:p>
            <a:r>
              <a:rPr lang="en-US" dirty="0" smtClean="0"/>
              <a:t>MASTITIS NEONATORUM</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iri Buddy\Documents\neonatal-mastitis-03-3-638.jpg"/>
          <p:cNvPicPr>
            <a:picLocks noGrp="1" noChangeAspect="1" noChangeArrowheads="1"/>
          </p:cNvPicPr>
          <p:nvPr>
            <p:ph idx="1"/>
          </p:nvPr>
        </p:nvPicPr>
        <p:blipFill>
          <a:blip r:embed="rId2"/>
          <a:srcRect/>
          <a:stretch>
            <a:fillRect/>
          </a:stretch>
        </p:blipFill>
        <p:spPr bwMode="auto">
          <a:xfrm>
            <a:off x="0" y="1600200"/>
            <a:ext cx="7586159" cy="5257800"/>
          </a:xfrm>
          <a:prstGeom prst="rect">
            <a:avLst/>
          </a:prstGeom>
          <a:noFill/>
        </p:spPr>
      </p:pic>
      <p:sp>
        <p:nvSpPr>
          <p:cNvPr id="2" name="Title 1"/>
          <p:cNvSpPr>
            <a:spLocks noGrp="1"/>
          </p:cNvSpPr>
          <p:nvPr>
            <p:ph type="title"/>
          </p:nvPr>
        </p:nvSpPr>
        <p:spPr/>
        <p:txBody>
          <a:bodyPr>
            <a:normAutofit fontScale="90000"/>
          </a:bodyPr>
          <a:lstStyle/>
          <a:p>
            <a:r>
              <a:rPr lang="en-US" dirty="0" smtClean="0"/>
              <a:t>CLINICAL IMAGE: MASTITIS NEONATORUM</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Seen over scalp, neck, </a:t>
            </a:r>
            <a:r>
              <a:rPr lang="en-US" dirty="0" err="1" smtClean="0"/>
              <a:t>axillae</a:t>
            </a:r>
            <a:r>
              <a:rPr lang="en-US" dirty="0" smtClean="0"/>
              <a:t> and groin.</a:t>
            </a:r>
          </a:p>
          <a:p>
            <a:r>
              <a:rPr lang="en-US" dirty="0" smtClean="0"/>
              <a:t> </a:t>
            </a:r>
            <a:r>
              <a:rPr lang="en-US" dirty="0" smtClean="0"/>
              <a:t>Caused by staphylococci.</a:t>
            </a:r>
          </a:p>
          <a:p>
            <a:r>
              <a:rPr lang="en-US" dirty="0" smtClean="0"/>
              <a:t> </a:t>
            </a:r>
            <a:r>
              <a:rPr lang="en-US" dirty="0" smtClean="0"/>
              <a:t>Can be punctured with sterile needle and clean </a:t>
            </a:r>
            <a:r>
              <a:rPr lang="en-US" dirty="0" smtClean="0"/>
              <a:t>with spirit </a:t>
            </a:r>
            <a:r>
              <a:rPr lang="en-US" dirty="0" smtClean="0"/>
              <a:t>/ </a:t>
            </a:r>
            <a:r>
              <a:rPr lang="en-US" dirty="0" err="1" smtClean="0"/>
              <a:t>betadine</a:t>
            </a:r>
            <a:r>
              <a:rPr lang="en-US" dirty="0" smtClean="0"/>
              <a:t>.</a:t>
            </a:r>
          </a:p>
          <a:p>
            <a:r>
              <a:rPr lang="en-US" dirty="0" smtClean="0"/>
              <a:t> </a:t>
            </a:r>
            <a:r>
              <a:rPr lang="en-US" dirty="0" smtClean="0"/>
              <a:t>Treatment with local application of antibiotics.</a:t>
            </a:r>
          </a:p>
          <a:p>
            <a:r>
              <a:rPr lang="en-US" dirty="0" smtClean="0"/>
              <a:t> </a:t>
            </a:r>
            <a:r>
              <a:rPr lang="en-US" dirty="0" smtClean="0"/>
              <a:t>If increasing in size and number then oral </a:t>
            </a:r>
            <a:r>
              <a:rPr lang="en-US" dirty="0" smtClean="0"/>
              <a:t>antibiotics e.g</a:t>
            </a:r>
            <a:r>
              <a:rPr lang="en-US" dirty="0" smtClean="0"/>
              <a:t>. </a:t>
            </a:r>
            <a:r>
              <a:rPr lang="en-US" dirty="0" err="1" smtClean="0"/>
              <a:t>cloxacillin</a:t>
            </a:r>
            <a:endParaRPr lang="en-US" dirty="0" smtClean="0"/>
          </a:p>
          <a:p>
            <a:endParaRPr lang="en-US" dirty="0"/>
          </a:p>
        </p:txBody>
      </p:sp>
      <p:sp>
        <p:nvSpPr>
          <p:cNvPr id="2" name="Title 1"/>
          <p:cNvSpPr>
            <a:spLocks noGrp="1"/>
          </p:cNvSpPr>
          <p:nvPr>
            <p:ph type="title"/>
          </p:nvPr>
        </p:nvSpPr>
        <p:spPr/>
        <p:txBody>
          <a:bodyPr/>
          <a:lstStyle/>
          <a:p>
            <a:r>
              <a:rPr lang="en-US" dirty="0" smtClean="0"/>
              <a:t>PUSTULES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457200" y="1981200"/>
            <a:ext cx="5791200" cy="2971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CLINICAL IMAGE: PUSTULES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Systemic bacterial infections of the newborn are termed as neonatal sepsis and include overwhelming infection without localization (Septicemia), or pneumonia, meningitis, urinary tract infection.</a:t>
            </a:r>
            <a:endParaRPr lang="en-US" dirty="0"/>
          </a:p>
        </p:txBody>
      </p:sp>
      <p:sp>
        <p:nvSpPr>
          <p:cNvPr id="2" name="Title 1"/>
          <p:cNvSpPr>
            <a:spLocks noGrp="1"/>
          </p:cNvSpPr>
          <p:nvPr>
            <p:ph type="title"/>
          </p:nvPr>
        </p:nvSpPr>
        <p:spPr/>
        <p:txBody>
          <a:bodyPr/>
          <a:lstStyle/>
          <a:p>
            <a:r>
              <a:rPr lang="en-US" dirty="0" smtClean="0"/>
              <a:t>DEFINITION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Caused </a:t>
            </a:r>
            <a:r>
              <a:rPr lang="en-US" dirty="0" smtClean="0"/>
              <a:t>by Candida </a:t>
            </a:r>
            <a:r>
              <a:rPr lang="en-US" dirty="0" err="1" smtClean="0"/>
              <a:t>albicans</a:t>
            </a:r>
            <a:r>
              <a:rPr lang="en-US" dirty="0" smtClean="0"/>
              <a:t>.</a:t>
            </a:r>
          </a:p>
          <a:p>
            <a:pPr>
              <a:buNone/>
            </a:pPr>
            <a:endParaRPr lang="en-US" dirty="0" smtClean="0"/>
          </a:p>
          <a:p>
            <a:r>
              <a:rPr lang="en-US" dirty="0" smtClean="0"/>
              <a:t>White </a:t>
            </a:r>
            <a:r>
              <a:rPr lang="en-US" dirty="0" smtClean="0"/>
              <a:t>patches with </a:t>
            </a:r>
            <a:r>
              <a:rPr lang="en-US" dirty="0" err="1" smtClean="0"/>
              <a:t>erythematous</a:t>
            </a:r>
            <a:r>
              <a:rPr lang="en-US" dirty="0" smtClean="0"/>
              <a:t> margins distributed</a:t>
            </a:r>
          </a:p>
          <a:p>
            <a:pPr>
              <a:buNone/>
            </a:pPr>
            <a:r>
              <a:rPr lang="en-US" dirty="0" smtClean="0"/>
              <a:t>over the tongue and </a:t>
            </a:r>
            <a:r>
              <a:rPr lang="en-US" dirty="0" err="1" smtClean="0"/>
              <a:t>buccal</a:t>
            </a:r>
            <a:r>
              <a:rPr lang="en-US" dirty="0" smtClean="0"/>
              <a:t> mucosa</a:t>
            </a:r>
            <a:r>
              <a:rPr lang="en-US" dirty="0" smtClean="0"/>
              <a:t>.</a:t>
            </a:r>
          </a:p>
          <a:p>
            <a:pPr>
              <a:buNone/>
            </a:pPr>
            <a:endParaRPr lang="en-US" dirty="0" smtClean="0"/>
          </a:p>
          <a:p>
            <a:r>
              <a:rPr lang="en-US" dirty="0" smtClean="0"/>
              <a:t>Unlike </a:t>
            </a:r>
            <a:r>
              <a:rPr lang="en-US" dirty="0" smtClean="0"/>
              <a:t>milk curds, patches of thrush are adherent and</a:t>
            </a:r>
          </a:p>
          <a:p>
            <a:pPr>
              <a:buNone/>
            </a:pPr>
            <a:r>
              <a:rPr lang="en-US" dirty="0" smtClean="0"/>
              <a:t>  they </a:t>
            </a:r>
            <a:r>
              <a:rPr lang="en-US" dirty="0" smtClean="0"/>
              <a:t>often bleed when attempts are made to remove</a:t>
            </a:r>
            <a:r>
              <a:rPr lang="en-US" dirty="0" smtClean="0"/>
              <a:t>.</a:t>
            </a:r>
          </a:p>
          <a:p>
            <a:pPr>
              <a:buNone/>
            </a:pPr>
            <a:endParaRPr lang="en-US" dirty="0" smtClean="0"/>
          </a:p>
          <a:p>
            <a:r>
              <a:rPr lang="en-US" dirty="0" smtClean="0"/>
              <a:t>Treatment </a:t>
            </a:r>
            <a:r>
              <a:rPr lang="en-US" dirty="0" smtClean="0"/>
              <a:t>– local application of gentian violet or</a:t>
            </a:r>
          </a:p>
          <a:p>
            <a:pPr>
              <a:buNone/>
            </a:pPr>
            <a:r>
              <a:rPr lang="en-US" dirty="0" smtClean="0"/>
              <a:t>  </a:t>
            </a:r>
            <a:r>
              <a:rPr lang="en-US" dirty="0" err="1" smtClean="0"/>
              <a:t>nystatin</a:t>
            </a:r>
            <a:r>
              <a:rPr lang="en-US" dirty="0" smtClean="0"/>
              <a:t> </a:t>
            </a:r>
            <a:r>
              <a:rPr lang="en-US" dirty="0" smtClean="0"/>
              <a:t>or </a:t>
            </a:r>
            <a:r>
              <a:rPr lang="en-US" dirty="0" err="1" smtClean="0"/>
              <a:t>clotriamazole</a:t>
            </a:r>
            <a:r>
              <a:rPr lang="en-US" dirty="0" smtClean="0"/>
              <a:t> after each feed</a:t>
            </a:r>
            <a:r>
              <a:rPr lang="en-US" dirty="0" smtClean="0"/>
              <a:t>.</a:t>
            </a:r>
          </a:p>
          <a:p>
            <a:pPr>
              <a:buNone/>
            </a:pPr>
            <a:endParaRPr lang="en-US" dirty="0" smtClean="0"/>
          </a:p>
          <a:p>
            <a:r>
              <a:rPr lang="en-US" dirty="0" smtClean="0"/>
              <a:t>Screen </a:t>
            </a:r>
            <a:r>
              <a:rPr lang="en-US" dirty="0" smtClean="0"/>
              <a:t>mother for mammary </a:t>
            </a:r>
            <a:r>
              <a:rPr lang="en-US" dirty="0" err="1" smtClean="0"/>
              <a:t>candidiasis</a:t>
            </a:r>
            <a:r>
              <a:rPr lang="en-US" dirty="0" smtClean="0"/>
              <a:t> and </a:t>
            </a:r>
            <a:r>
              <a:rPr lang="en-US" dirty="0" smtClean="0"/>
              <a:t>treat it</a:t>
            </a:r>
            <a:endParaRPr lang="en-US" dirty="0"/>
          </a:p>
        </p:txBody>
      </p:sp>
      <p:sp>
        <p:nvSpPr>
          <p:cNvPr id="2" name="Title 1"/>
          <p:cNvSpPr>
            <a:spLocks noGrp="1"/>
          </p:cNvSpPr>
          <p:nvPr>
            <p:ph type="title"/>
          </p:nvPr>
        </p:nvSpPr>
        <p:spPr/>
        <p:txBody>
          <a:bodyPr/>
          <a:lstStyle/>
          <a:p>
            <a:r>
              <a:rPr lang="en-US" dirty="0" smtClean="0"/>
              <a:t>ORAL THRUSH</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iri Buddy\Documents\stock-photo-oral-thrush-of-a-newborn-baby-205136518.jpg"/>
          <p:cNvPicPr>
            <a:picLocks noGrp="1" noChangeAspect="1" noChangeArrowheads="1"/>
          </p:cNvPicPr>
          <p:nvPr>
            <p:ph idx="1"/>
          </p:nvPr>
        </p:nvPicPr>
        <p:blipFill>
          <a:blip r:embed="rId2"/>
          <a:srcRect/>
          <a:stretch>
            <a:fillRect/>
          </a:stretch>
        </p:blipFill>
        <p:spPr bwMode="auto">
          <a:xfrm>
            <a:off x="533400" y="1676400"/>
            <a:ext cx="6629400" cy="5181600"/>
          </a:xfrm>
          <a:prstGeom prst="rect">
            <a:avLst/>
          </a:prstGeom>
          <a:noFill/>
        </p:spPr>
      </p:pic>
      <p:sp>
        <p:nvSpPr>
          <p:cNvPr id="2" name="Title 1"/>
          <p:cNvSpPr>
            <a:spLocks noGrp="1"/>
          </p:cNvSpPr>
          <p:nvPr>
            <p:ph type="title"/>
          </p:nvPr>
        </p:nvSpPr>
        <p:spPr/>
        <p:txBody>
          <a:bodyPr/>
          <a:lstStyle/>
          <a:p>
            <a:r>
              <a:rPr lang="en-US" dirty="0" smtClean="0"/>
              <a:t>CLINICAL </a:t>
            </a:r>
            <a:r>
              <a:rPr lang="en-US" dirty="0" smtClean="0"/>
              <a:t>IMAGE: ORAL THRUSH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Caused by usual skin flora i.e. staphylococci</a:t>
            </a:r>
            <a:r>
              <a:rPr lang="en-US" dirty="0" smtClean="0"/>
              <a:t>.</a:t>
            </a:r>
          </a:p>
          <a:p>
            <a:pPr>
              <a:buNone/>
            </a:pPr>
            <a:endParaRPr lang="en-US" dirty="0" smtClean="0"/>
          </a:p>
          <a:p>
            <a:r>
              <a:rPr lang="en-US" dirty="0" smtClean="0"/>
              <a:t> </a:t>
            </a:r>
            <a:r>
              <a:rPr lang="en-US" dirty="0" smtClean="0"/>
              <a:t>Redness and edema at the base of the cord and a foul</a:t>
            </a:r>
          </a:p>
          <a:p>
            <a:pPr>
              <a:buNone/>
            </a:pPr>
            <a:r>
              <a:rPr lang="en-US" dirty="0" smtClean="0"/>
              <a:t>  smelling </a:t>
            </a:r>
            <a:r>
              <a:rPr lang="en-US" dirty="0" smtClean="0"/>
              <a:t>purulent discharge</a:t>
            </a:r>
            <a:r>
              <a:rPr lang="en-US" dirty="0" smtClean="0"/>
              <a:t>.</a:t>
            </a:r>
          </a:p>
          <a:p>
            <a:pPr>
              <a:buNone/>
            </a:pPr>
            <a:endParaRPr lang="en-US" dirty="0" smtClean="0"/>
          </a:p>
          <a:p>
            <a:r>
              <a:rPr lang="en-US" dirty="0" smtClean="0"/>
              <a:t>Presence </a:t>
            </a:r>
            <a:r>
              <a:rPr lang="en-US" dirty="0" smtClean="0"/>
              <a:t>of </a:t>
            </a:r>
            <a:r>
              <a:rPr lang="en-US" dirty="0" err="1" smtClean="0"/>
              <a:t>mucoid</a:t>
            </a:r>
            <a:r>
              <a:rPr lang="en-US" dirty="0" smtClean="0"/>
              <a:t> discharge on the stump and </a:t>
            </a:r>
            <a:r>
              <a:rPr lang="en-US" dirty="0" smtClean="0"/>
              <a:t>even isolation </a:t>
            </a:r>
            <a:r>
              <a:rPr lang="en-US" dirty="0" smtClean="0"/>
              <a:t>of bacteria are not indicative of umbilical </a:t>
            </a:r>
            <a:r>
              <a:rPr lang="en-US" dirty="0" smtClean="0"/>
              <a:t>sepsis unless </a:t>
            </a:r>
            <a:r>
              <a:rPr lang="en-US" dirty="0" smtClean="0"/>
              <a:t>there is clinical evidence of </a:t>
            </a:r>
            <a:r>
              <a:rPr lang="en-US" dirty="0" err="1" smtClean="0"/>
              <a:t>periumbilical</a:t>
            </a:r>
            <a:endParaRPr lang="en-US" dirty="0" smtClean="0"/>
          </a:p>
          <a:p>
            <a:pPr>
              <a:buNone/>
            </a:pPr>
            <a:r>
              <a:rPr lang="en-US" dirty="0" smtClean="0"/>
              <a:t>  inflammation </a:t>
            </a:r>
            <a:r>
              <a:rPr lang="en-US" dirty="0" smtClean="0"/>
              <a:t>or there are pus cells in the </a:t>
            </a:r>
            <a:r>
              <a:rPr lang="en-US" dirty="0" err="1" smtClean="0"/>
              <a:t>exudate</a:t>
            </a:r>
            <a:r>
              <a:rPr lang="en-US" dirty="0" smtClean="0"/>
              <a:t>.</a:t>
            </a:r>
          </a:p>
          <a:p>
            <a:pPr>
              <a:buNone/>
            </a:pPr>
            <a:endParaRPr lang="en-US" dirty="0" smtClean="0"/>
          </a:p>
          <a:p>
            <a:r>
              <a:rPr lang="en-US" dirty="0" smtClean="0"/>
              <a:t> </a:t>
            </a:r>
            <a:r>
              <a:rPr lang="en-US" dirty="0" smtClean="0"/>
              <a:t>Treat with local application of </a:t>
            </a:r>
            <a:r>
              <a:rPr lang="en-US" dirty="0" smtClean="0"/>
              <a:t>antibiotics.</a:t>
            </a:r>
          </a:p>
          <a:p>
            <a:pPr>
              <a:buNone/>
            </a:pPr>
            <a:endParaRPr lang="en-US" dirty="0" smtClean="0"/>
          </a:p>
          <a:p>
            <a:r>
              <a:rPr lang="en-US" dirty="0" smtClean="0"/>
              <a:t> </a:t>
            </a:r>
            <a:r>
              <a:rPr lang="en-US" dirty="0" smtClean="0"/>
              <a:t>With evidence of systemic spread‐ </a:t>
            </a:r>
            <a:r>
              <a:rPr lang="en-US" dirty="0" err="1" smtClean="0"/>
              <a:t>parenteral</a:t>
            </a:r>
            <a:r>
              <a:rPr lang="en-US" dirty="0" smtClean="0"/>
              <a:t> antibiotics.</a:t>
            </a:r>
            <a:endParaRPr lang="en-US" dirty="0"/>
          </a:p>
        </p:txBody>
      </p:sp>
      <p:sp>
        <p:nvSpPr>
          <p:cNvPr id="2" name="Title 1"/>
          <p:cNvSpPr>
            <a:spLocks noGrp="1"/>
          </p:cNvSpPr>
          <p:nvPr>
            <p:ph type="title"/>
          </p:nvPr>
        </p:nvSpPr>
        <p:spPr/>
        <p:txBody>
          <a:bodyPr/>
          <a:lstStyle/>
          <a:p>
            <a:r>
              <a:rPr lang="en-US" dirty="0" smtClean="0"/>
              <a:t>UMBILICAL SEPSIS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err="1" smtClean="0"/>
              <a:t>Gonococcal</a:t>
            </a:r>
            <a:r>
              <a:rPr lang="en-US" dirty="0" smtClean="0"/>
              <a:t> conjunctivitis less commonly seen .</a:t>
            </a:r>
          </a:p>
          <a:p>
            <a:r>
              <a:rPr lang="en-US" dirty="0" smtClean="0"/>
              <a:t> </a:t>
            </a:r>
            <a:r>
              <a:rPr lang="en-US" dirty="0" smtClean="0"/>
              <a:t>Usually caused by organisms present in maternal</a:t>
            </a:r>
          </a:p>
          <a:p>
            <a:pPr>
              <a:buNone/>
            </a:pPr>
            <a:r>
              <a:rPr lang="en-US" dirty="0" smtClean="0"/>
              <a:t>  flora </a:t>
            </a:r>
            <a:r>
              <a:rPr lang="en-US" dirty="0" smtClean="0"/>
              <a:t>or </a:t>
            </a:r>
            <a:r>
              <a:rPr lang="en-US" dirty="0" err="1" smtClean="0"/>
              <a:t>chlamydia</a:t>
            </a:r>
            <a:r>
              <a:rPr lang="en-US" dirty="0" smtClean="0"/>
              <a:t>.</a:t>
            </a:r>
          </a:p>
          <a:p>
            <a:pPr>
              <a:buNone/>
            </a:pPr>
            <a:endParaRPr lang="en-US" dirty="0" smtClean="0"/>
          </a:p>
          <a:p>
            <a:r>
              <a:rPr lang="en-US" dirty="0" smtClean="0"/>
              <a:t> </a:t>
            </a:r>
            <a:r>
              <a:rPr lang="en-US" dirty="0" smtClean="0"/>
              <a:t>Purulent conjunctivitis can be treated with</a:t>
            </a:r>
          </a:p>
          <a:p>
            <a:pPr>
              <a:buNone/>
            </a:pPr>
            <a:r>
              <a:rPr lang="en-US" dirty="0" smtClean="0"/>
              <a:t>  Neosporin </a:t>
            </a:r>
            <a:r>
              <a:rPr lang="en-US" dirty="0" smtClean="0"/>
              <a:t>or </a:t>
            </a:r>
            <a:r>
              <a:rPr lang="en-US" dirty="0" err="1" smtClean="0"/>
              <a:t>chloramphenicol</a:t>
            </a:r>
            <a:r>
              <a:rPr lang="en-US" dirty="0" smtClean="0"/>
              <a:t> ophthalmic </a:t>
            </a:r>
            <a:r>
              <a:rPr lang="en-US" dirty="0" smtClean="0"/>
              <a:t>drops,</a:t>
            </a:r>
            <a:endParaRPr lang="en-US" dirty="0" smtClean="0"/>
          </a:p>
          <a:p>
            <a:pPr>
              <a:buNone/>
            </a:pPr>
            <a:r>
              <a:rPr lang="en-US" dirty="0" smtClean="0"/>
              <a:t>   </a:t>
            </a:r>
            <a:r>
              <a:rPr lang="en-US" dirty="0" smtClean="0"/>
              <a:t>Eye cleaning with </a:t>
            </a:r>
            <a:r>
              <a:rPr lang="en-US" dirty="0" smtClean="0"/>
              <a:t>water, </a:t>
            </a:r>
            <a:r>
              <a:rPr lang="en-US" dirty="0" err="1" smtClean="0"/>
              <a:t>Nasolacrimal</a:t>
            </a:r>
            <a:r>
              <a:rPr lang="en-US" dirty="0" smtClean="0"/>
              <a:t> duct </a:t>
            </a:r>
            <a:r>
              <a:rPr lang="en-US" dirty="0" smtClean="0"/>
              <a:t>massage.</a:t>
            </a:r>
            <a:endParaRPr lang="en-US" dirty="0" smtClean="0"/>
          </a:p>
          <a:p>
            <a:endParaRPr lang="en-US" dirty="0"/>
          </a:p>
        </p:txBody>
      </p:sp>
      <p:sp>
        <p:nvSpPr>
          <p:cNvPr id="2" name="Title 1"/>
          <p:cNvSpPr>
            <a:spLocks noGrp="1"/>
          </p:cNvSpPr>
          <p:nvPr>
            <p:ph type="title"/>
          </p:nvPr>
        </p:nvSpPr>
        <p:spPr/>
        <p:txBody>
          <a:bodyPr/>
          <a:lstStyle/>
          <a:p>
            <a:r>
              <a:rPr lang="en-US" dirty="0" smtClean="0"/>
              <a:t>CONJUNCTIVITIS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Good antenatal, </a:t>
            </a:r>
            <a:r>
              <a:rPr lang="en-US" dirty="0" err="1" smtClean="0"/>
              <a:t>intranatal</a:t>
            </a:r>
            <a:r>
              <a:rPr lang="en-US" dirty="0" smtClean="0"/>
              <a:t> and postnatal care</a:t>
            </a:r>
          </a:p>
          <a:p>
            <a:r>
              <a:rPr lang="en-US" dirty="0" smtClean="0"/>
              <a:t> </a:t>
            </a:r>
            <a:r>
              <a:rPr lang="en-US" dirty="0" smtClean="0"/>
              <a:t>Clean attendant’s hand ( washed with soap)</a:t>
            </a:r>
          </a:p>
          <a:p>
            <a:r>
              <a:rPr lang="en-US" dirty="0" smtClean="0"/>
              <a:t> </a:t>
            </a:r>
            <a:r>
              <a:rPr lang="en-US" dirty="0" smtClean="0"/>
              <a:t>Clean delivery surface</a:t>
            </a:r>
          </a:p>
          <a:p>
            <a:r>
              <a:rPr lang="en-US" dirty="0" smtClean="0"/>
              <a:t> </a:t>
            </a:r>
            <a:r>
              <a:rPr lang="en-US" dirty="0" smtClean="0"/>
              <a:t>Clean cord cutting instrument (i.e. razor, blade)</a:t>
            </a:r>
          </a:p>
          <a:p>
            <a:r>
              <a:rPr lang="en-US" dirty="0" smtClean="0"/>
              <a:t> </a:t>
            </a:r>
            <a:r>
              <a:rPr lang="en-US" dirty="0" smtClean="0"/>
              <a:t>Clean string to tie cords</a:t>
            </a:r>
          </a:p>
          <a:p>
            <a:r>
              <a:rPr lang="en-US" dirty="0" smtClean="0"/>
              <a:t> </a:t>
            </a:r>
            <a:r>
              <a:rPr lang="en-US" dirty="0" smtClean="0"/>
              <a:t>Clean cloth to wrap the baby</a:t>
            </a:r>
          </a:p>
          <a:p>
            <a:r>
              <a:rPr lang="en-US" dirty="0" smtClean="0"/>
              <a:t> </a:t>
            </a:r>
            <a:r>
              <a:rPr lang="en-US" dirty="0" smtClean="0"/>
              <a:t>Clean cloth to wrap the mother</a:t>
            </a:r>
          </a:p>
          <a:p>
            <a:endParaRPr lang="en-US" dirty="0"/>
          </a:p>
        </p:txBody>
      </p:sp>
      <p:sp>
        <p:nvSpPr>
          <p:cNvPr id="2" name="Title 1"/>
          <p:cNvSpPr>
            <a:spLocks noGrp="1"/>
          </p:cNvSpPr>
          <p:nvPr>
            <p:ph type="title"/>
          </p:nvPr>
        </p:nvSpPr>
        <p:spPr/>
        <p:txBody>
          <a:bodyPr/>
          <a:lstStyle/>
          <a:p>
            <a:r>
              <a:rPr lang="en-US" dirty="0" smtClean="0"/>
              <a:t>PREVENTION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Prevent </a:t>
            </a:r>
            <a:r>
              <a:rPr lang="en-US" dirty="0" smtClean="0"/>
              <a:t>overcrowding</a:t>
            </a:r>
          </a:p>
          <a:p>
            <a:pPr>
              <a:buNone/>
            </a:pPr>
            <a:endParaRPr lang="en-US" dirty="0" smtClean="0"/>
          </a:p>
          <a:p>
            <a:r>
              <a:rPr lang="en-US" dirty="0" smtClean="0"/>
              <a:t> </a:t>
            </a:r>
            <a:r>
              <a:rPr lang="en-US" dirty="0" smtClean="0"/>
              <a:t>Ensure early </a:t>
            </a:r>
            <a:r>
              <a:rPr lang="en-US" dirty="0" smtClean="0"/>
              <a:t>breastfeeding</a:t>
            </a:r>
          </a:p>
          <a:p>
            <a:pPr>
              <a:buNone/>
            </a:pPr>
            <a:endParaRPr lang="en-US" dirty="0" smtClean="0"/>
          </a:p>
          <a:p>
            <a:r>
              <a:rPr lang="en-US" dirty="0" smtClean="0"/>
              <a:t> </a:t>
            </a:r>
            <a:r>
              <a:rPr lang="en-US" dirty="0" smtClean="0"/>
              <a:t>Hand </a:t>
            </a:r>
            <a:r>
              <a:rPr lang="en-US" dirty="0" smtClean="0"/>
              <a:t>washing.</a:t>
            </a:r>
            <a:endParaRPr lang="en-US" dirty="0" smtClean="0"/>
          </a:p>
          <a:p>
            <a:endParaRPr lang="en-US" dirty="0"/>
          </a:p>
        </p:txBody>
      </p:sp>
      <p:sp>
        <p:nvSpPr>
          <p:cNvPr id="2" name="Title 1"/>
          <p:cNvSpPr>
            <a:spLocks noGrp="1"/>
          </p:cNvSpPr>
          <p:nvPr>
            <p:ph type="title"/>
          </p:nvPr>
        </p:nvSpPr>
        <p:spPr/>
        <p:txBody>
          <a:bodyPr/>
          <a:lstStyle/>
          <a:p>
            <a:r>
              <a:rPr lang="en-US" dirty="0" smtClean="0"/>
              <a:t>PREVENTION (CONT..)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Before touching any baby </a:t>
            </a:r>
            <a:r>
              <a:rPr lang="en-US" dirty="0" smtClean="0"/>
              <a:t>‐</a:t>
            </a:r>
          </a:p>
          <a:p>
            <a:pPr>
              <a:buNone/>
            </a:pPr>
            <a:endParaRPr lang="en-US" dirty="0" smtClean="0"/>
          </a:p>
          <a:p>
            <a:r>
              <a:rPr lang="en-US" dirty="0" smtClean="0"/>
              <a:t> </a:t>
            </a:r>
            <a:r>
              <a:rPr lang="en-US" dirty="0" smtClean="0"/>
              <a:t>Sleeves should be rolled above the elbows. Rings,</a:t>
            </a:r>
          </a:p>
          <a:p>
            <a:pPr>
              <a:buNone/>
            </a:pPr>
            <a:r>
              <a:rPr lang="en-US" dirty="0" smtClean="0"/>
              <a:t>  watches </a:t>
            </a:r>
            <a:r>
              <a:rPr lang="en-US" dirty="0" smtClean="0"/>
              <a:t>and </a:t>
            </a:r>
            <a:r>
              <a:rPr lang="en-US" dirty="0" err="1" smtClean="0"/>
              <a:t>jewellery</a:t>
            </a:r>
            <a:r>
              <a:rPr lang="en-US" dirty="0" smtClean="0"/>
              <a:t> should be removed</a:t>
            </a:r>
            <a:r>
              <a:rPr lang="en-US" dirty="0" smtClean="0"/>
              <a:t>.</a:t>
            </a:r>
          </a:p>
          <a:p>
            <a:pPr>
              <a:buNone/>
            </a:pPr>
            <a:endParaRPr lang="en-US" dirty="0" smtClean="0"/>
          </a:p>
          <a:p>
            <a:r>
              <a:rPr lang="en-US" dirty="0" smtClean="0"/>
              <a:t> </a:t>
            </a:r>
            <a:r>
              <a:rPr lang="en-US" dirty="0" smtClean="0"/>
              <a:t>1st hand wash‐ up to elbows with a thorough scrub for</a:t>
            </a:r>
          </a:p>
          <a:p>
            <a:pPr>
              <a:buNone/>
            </a:pPr>
            <a:r>
              <a:rPr lang="en-US" dirty="0" smtClean="0"/>
              <a:t>  2 </a:t>
            </a:r>
            <a:r>
              <a:rPr lang="en-US" dirty="0" smtClean="0"/>
              <a:t>minutes, all areas including the under surface of well</a:t>
            </a:r>
          </a:p>
          <a:p>
            <a:pPr>
              <a:buNone/>
            </a:pPr>
            <a:r>
              <a:rPr lang="en-US" dirty="0" smtClean="0"/>
              <a:t>  trimmed </a:t>
            </a:r>
            <a:r>
              <a:rPr lang="en-US" dirty="0" smtClean="0"/>
              <a:t>nails</a:t>
            </a:r>
            <a:r>
              <a:rPr lang="en-US" dirty="0" smtClean="0"/>
              <a:t>.</a:t>
            </a:r>
          </a:p>
          <a:p>
            <a:pPr>
              <a:buNone/>
            </a:pPr>
            <a:endParaRPr lang="en-US" dirty="0" smtClean="0"/>
          </a:p>
          <a:p>
            <a:r>
              <a:rPr lang="en-US" dirty="0" smtClean="0"/>
              <a:t> </a:t>
            </a:r>
            <a:r>
              <a:rPr lang="en-US" dirty="0" smtClean="0"/>
              <a:t>In between patients hand wash for 20 seconds up to</a:t>
            </a:r>
          </a:p>
          <a:p>
            <a:pPr>
              <a:buNone/>
            </a:pPr>
            <a:r>
              <a:rPr lang="en-US" dirty="0" smtClean="0"/>
              <a:t> elbows</a:t>
            </a:r>
            <a:r>
              <a:rPr lang="en-US" dirty="0" smtClean="0"/>
              <a:t>.</a:t>
            </a:r>
          </a:p>
          <a:p>
            <a:endParaRPr lang="en-US" dirty="0"/>
          </a:p>
        </p:txBody>
      </p:sp>
      <p:sp>
        <p:nvSpPr>
          <p:cNvPr id="2" name="Title 1"/>
          <p:cNvSpPr>
            <a:spLocks noGrp="1"/>
          </p:cNvSpPr>
          <p:nvPr>
            <p:ph type="title"/>
          </p:nvPr>
        </p:nvSpPr>
        <p:spPr/>
        <p:txBody>
          <a:bodyPr/>
          <a:lstStyle/>
          <a:p>
            <a:r>
              <a:rPr lang="en-US" dirty="0" smtClean="0"/>
              <a:t>PREVENTION – HAND WASH</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iri Buddy\Documents\hnd.jpg"/>
          <p:cNvPicPr>
            <a:picLocks noGrp="1" noChangeAspect="1" noChangeArrowheads="1"/>
          </p:cNvPicPr>
          <p:nvPr>
            <p:ph idx="1"/>
          </p:nvPr>
        </p:nvPicPr>
        <p:blipFill>
          <a:blip r:embed="rId2"/>
          <a:srcRect/>
          <a:stretch>
            <a:fillRect/>
          </a:stretch>
        </p:blipFill>
        <p:spPr bwMode="auto">
          <a:xfrm>
            <a:off x="990600" y="1371600"/>
            <a:ext cx="6019800" cy="5486400"/>
          </a:xfrm>
          <a:prstGeom prst="rect">
            <a:avLst/>
          </a:prstGeom>
          <a:noFill/>
        </p:spPr>
      </p:pic>
      <p:sp>
        <p:nvSpPr>
          <p:cNvPr id="2" name="Title 1"/>
          <p:cNvSpPr>
            <a:spLocks noGrp="1"/>
          </p:cNvSpPr>
          <p:nvPr>
            <p:ph type="title"/>
          </p:nvPr>
        </p:nvSpPr>
        <p:spPr/>
        <p:txBody>
          <a:bodyPr/>
          <a:lstStyle/>
          <a:p>
            <a:r>
              <a:rPr lang="en-US" dirty="0" smtClean="0"/>
              <a:t>HAND WASHING IN 6 STEPS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Commonest cause of neonatal mortality</a:t>
            </a:r>
          </a:p>
          <a:p>
            <a:r>
              <a:rPr lang="en-US" dirty="0" smtClean="0"/>
              <a:t> </a:t>
            </a:r>
            <a:r>
              <a:rPr lang="en-US" dirty="0" smtClean="0"/>
              <a:t>High index of suspicion</a:t>
            </a:r>
          </a:p>
          <a:p>
            <a:r>
              <a:rPr lang="en-US" dirty="0" smtClean="0"/>
              <a:t> </a:t>
            </a:r>
            <a:r>
              <a:rPr lang="en-US" dirty="0" smtClean="0"/>
              <a:t>Early diagnosis</a:t>
            </a:r>
          </a:p>
          <a:p>
            <a:r>
              <a:rPr lang="en-US" dirty="0" smtClean="0"/>
              <a:t> </a:t>
            </a:r>
            <a:r>
              <a:rPr lang="en-US" dirty="0" smtClean="0"/>
              <a:t>Prompt </a:t>
            </a:r>
            <a:r>
              <a:rPr lang="en-US" dirty="0" smtClean="0"/>
              <a:t>treatment.</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p:cNvPicPr>
            <a:picLocks noChangeAspect="1" noChangeArrowheads="1"/>
          </p:cNvPicPr>
          <p:nvPr/>
        </p:nvPicPr>
        <p:blipFill>
          <a:blip r:embed="rId2"/>
          <a:srcRect/>
          <a:stretch>
            <a:fillRect/>
          </a:stretch>
        </p:blipFill>
        <p:spPr bwMode="auto">
          <a:xfrm>
            <a:off x="-219482" y="285728"/>
            <a:ext cx="9363482" cy="5700688"/>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1.Early </a:t>
            </a:r>
            <a:r>
              <a:rPr lang="en-US" dirty="0" smtClean="0"/>
              <a:t>onset sepsis </a:t>
            </a:r>
            <a:endParaRPr lang="en-US" dirty="0" smtClean="0"/>
          </a:p>
          <a:p>
            <a:pPr>
              <a:buNone/>
            </a:pPr>
            <a:endParaRPr lang="en-US" dirty="0" smtClean="0"/>
          </a:p>
          <a:p>
            <a:pPr>
              <a:buNone/>
            </a:pPr>
            <a:r>
              <a:rPr lang="en-US" dirty="0" smtClean="0"/>
              <a:t>2. </a:t>
            </a:r>
            <a:r>
              <a:rPr lang="en-US" dirty="0" smtClean="0"/>
              <a:t>Late onset sepsis</a:t>
            </a:r>
            <a:endParaRPr lang="en-US" dirty="0"/>
          </a:p>
        </p:txBody>
      </p:sp>
      <p:sp>
        <p:nvSpPr>
          <p:cNvPr id="2" name="Title 1"/>
          <p:cNvSpPr>
            <a:spLocks noGrp="1"/>
          </p:cNvSpPr>
          <p:nvPr>
            <p:ph type="title"/>
          </p:nvPr>
        </p:nvSpPr>
        <p:spPr/>
        <p:txBody>
          <a:bodyPr/>
          <a:lstStyle/>
          <a:p>
            <a:r>
              <a:rPr lang="en-US" dirty="0" smtClean="0"/>
              <a:t>CLASSIFICATION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090160"/>
        </p:xfrm>
        <a:graphic>
          <a:graphicData uri="http://schemas.openxmlformats.org/drawingml/2006/table">
            <a:tbl>
              <a:tblPr firstRow="1" bandRow="1">
                <a:tableStyleId>{5C22544A-7EE6-4342-B048-85BDC9FD1C3A}</a:tableStyleId>
              </a:tblPr>
              <a:tblGrid>
                <a:gridCol w="2743200"/>
                <a:gridCol w="2743200"/>
                <a:gridCol w="2743200"/>
              </a:tblGrid>
              <a:tr h="883920">
                <a:tc>
                  <a:txBody>
                    <a:bodyPr/>
                    <a:lstStyle/>
                    <a:p>
                      <a:r>
                        <a:rPr lang="en-US" sz="2800" dirty="0" smtClean="0">
                          <a:solidFill>
                            <a:srgbClr val="FF0000"/>
                          </a:solidFill>
                        </a:rPr>
                        <a:t>Characteristics</a:t>
                      </a:r>
                      <a:endParaRPr lang="en-US" sz="2800" dirty="0">
                        <a:solidFill>
                          <a:srgbClr val="FF0000"/>
                        </a:solidFill>
                      </a:endParaRPr>
                    </a:p>
                  </a:txBody>
                  <a:tcPr/>
                </a:tc>
                <a:tc>
                  <a:txBody>
                    <a:bodyPr/>
                    <a:lstStyle/>
                    <a:p>
                      <a:r>
                        <a:rPr lang="en-US" sz="2800" dirty="0" smtClean="0">
                          <a:solidFill>
                            <a:srgbClr val="FF0000"/>
                          </a:solidFill>
                        </a:rPr>
                        <a:t>Early onset sepsis</a:t>
                      </a:r>
                      <a:endParaRPr lang="en-US" sz="2800" dirty="0">
                        <a:solidFill>
                          <a:srgbClr val="FF0000"/>
                        </a:solidFill>
                      </a:endParaRPr>
                    </a:p>
                  </a:txBody>
                  <a:tcPr/>
                </a:tc>
                <a:tc>
                  <a:txBody>
                    <a:bodyPr/>
                    <a:lstStyle/>
                    <a:p>
                      <a:r>
                        <a:rPr lang="en-US" sz="2800" dirty="0" smtClean="0">
                          <a:solidFill>
                            <a:srgbClr val="FF0000"/>
                          </a:solidFill>
                        </a:rPr>
                        <a:t>Late onset sepsis </a:t>
                      </a:r>
                      <a:endParaRPr lang="en-US" sz="2800" dirty="0">
                        <a:solidFill>
                          <a:srgbClr val="FF0000"/>
                        </a:solidFill>
                      </a:endParaRPr>
                    </a:p>
                  </a:txBody>
                  <a:tcPr/>
                </a:tc>
              </a:tr>
              <a:tr h="883920">
                <a:tc>
                  <a:txBody>
                    <a:bodyPr/>
                    <a:lstStyle/>
                    <a:p>
                      <a:r>
                        <a:rPr lang="en-US" sz="2800" dirty="0" smtClean="0">
                          <a:solidFill>
                            <a:srgbClr val="FF0000"/>
                          </a:solidFill>
                        </a:rPr>
                        <a:t>Age</a:t>
                      </a:r>
                      <a:r>
                        <a:rPr lang="en-US" dirty="0" smtClean="0">
                          <a:solidFill>
                            <a:srgbClr val="FF0000"/>
                          </a:solidFill>
                        </a:rPr>
                        <a:t> </a:t>
                      </a:r>
                      <a:r>
                        <a:rPr lang="en-US" sz="2800" dirty="0" smtClean="0">
                          <a:solidFill>
                            <a:srgbClr val="FF0000"/>
                          </a:solidFill>
                        </a:rPr>
                        <a:t>at onset</a:t>
                      </a:r>
                      <a:endParaRPr lang="en-US" sz="2800" dirty="0">
                        <a:solidFill>
                          <a:srgbClr val="FF0000"/>
                        </a:solidFill>
                      </a:endParaRPr>
                    </a:p>
                  </a:txBody>
                  <a:tcPr/>
                </a:tc>
                <a:tc>
                  <a:txBody>
                    <a:bodyPr/>
                    <a:lstStyle/>
                    <a:p>
                      <a:r>
                        <a:rPr lang="en-US" dirty="0" smtClean="0">
                          <a:solidFill>
                            <a:srgbClr val="FF0000"/>
                          </a:solidFill>
                        </a:rPr>
                        <a:t> </a:t>
                      </a:r>
                      <a:r>
                        <a:rPr lang="en-US" sz="2800" dirty="0" smtClean="0">
                          <a:solidFill>
                            <a:srgbClr val="FF0000"/>
                          </a:solidFill>
                        </a:rPr>
                        <a:t>Birth to 72 hrs of life</a:t>
                      </a:r>
                      <a:endParaRPr lang="en-US" sz="2800" dirty="0">
                        <a:solidFill>
                          <a:srgbClr val="FF0000"/>
                        </a:solidFill>
                      </a:endParaRPr>
                    </a:p>
                  </a:txBody>
                  <a:tcPr/>
                </a:tc>
                <a:tc>
                  <a:txBody>
                    <a:bodyPr/>
                    <a:lstStyle/>
                    <a:p>
                      <a:r>
                        <a:rPr lang="en-US" sz="2800" dirty="0" smtClean="0">
                          <a:solidFill>
                            <a:srgbClr val="FF0000"/>
                          </a:solidFill>
                        </a:rPr>
                        <a:t>&gt; 72 hrs of life</a:t>
                      </a:r>
                      <a:endParaRPr lang="en-US" sz="2800" dirty="0">
                        <a:solidFill>
                          <a:srgbClr val="FF0000"/>
                        </a:solidFill>
                      </a:endParaRPr>
                    </a:p>
                  </a:txBody>
                  <a:tcPr/>
                </a:tc>
              </a:tr>
              <a:tr h="883920">
                <a:tc>
                  <a:txBody>
                    <a:bodyPr/>
                    <a:lstStyle/>
                    <a:p>
                      <a:r>
                        <a:rPr lang="en-US" sz="2800" dirty="0" smtClean="0">
                          <a:solidFill>
                            <a:srgbClr val="FF0000"/>
                          </a:solidFill>
                        </a:rPr>
                        <a:t>Maternal obstetric complications</a:t>
                      </a:r>
                      <a:endParaRPr lang="en-US" sz="2800" dirty="0">
                        <a:solidFill>
                          <a:srgbClr val="FF0000"/>
                        </a:solidFill>
                      </a:endParaRPr>
                    </a:p>
                  </a:txBody>
                  <a:tcPr/>
                </a:tc>
                <a:tc>
                  <a:txBody>
                    <a:bodyPr/>
                    <a:lstStyle/>
                    <a:p>
                      <a:r>
                        <a:rPr lang="en-US" sz="2800" dirty="0" smtClean="0">
                          <a:solidFill>
                            <a:srgbClr val="FF0000"/>
                          </a:solidFill>
                        </a:rPr>
                        <a:t>Common</a:t>
                      </a:r>
                      <a:endParaRPr lang="en-US" sz="28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Uncommon</a:t>
                      </a:r>
                      <a:endParaRPr kumimoji="0" lang="en-US" sz="2800" b="0" i="0" u="none" strike="noStrike" kern="1200" cap="none" spc="0" normalizeH="0" baseline="0" noProof="0" dirty="0">
                        <a:ln>
                          <a:noFill/>
                        </a:ln>
                        <a:solidFill>
                          <a:srgbClr val="FF0000"/>
                        </a:solidFill>
                        <a:effectLst/>
                        <a:uLnTx/>
                        <a:uFillTx/>
                        <a:latin typeface="+mn-lt"/>
                        <a:ea typeface="+mn-ea"/>
                        <a:cs typeface="+mn-cs"/>
                      </a:endParaRPr>
                    </a:p>
                  </a:txBody>
                  <a:tcPr/>
                </a:tc>
              </a:tr>
              <a:tr h="883920">
                <a:tc>
                  <a:txBody>
                    <a:bodyPr/>
                    <a:lstStyle/>
                    <a:p>
                      <a:r>
                        <a:rPr lang="en-US" sz="2800" dirty="0" smtClean="0">
                          <a:solidFill>
                            <a:srgbClr val="FF0000"/>
                          </a:solidFill>
                        </a:rPr>
                        <a:t>Prematurity </a:t>
                      </a:r>
                      <a:endParaRPr lang="en-US" sz="28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Frequent</a:t>
                      </a:r>
                      <a:endParaRPr lang="en-US" dirty="0"/>
                    </a:p>
                  </a:txBody>
                  <a:tcPr/>
                </a:tc>
                <a:tc>
                  <a:txBody>
                    <a:bodyPr/>
                    <a:lstStyle/>
                    <a:p>
                      <a:r>
                        <a:rPr kumimoji="0" lang="en-US" sz="2800" b="0" i="0" u="none" strike="noStrike" kern="1200" cap="none" spc="0" normalizeH="0" baseline="0" noProof="0" dirty="0" smtClean="0">
                          <a:ln>
                            <a:noFill/>
                          </a:ln>
                          <a:solidFill>
                            <a:srgbClr val="FF0000"/>
                          </a:solidFill>
                          <a:effectLst/>
                          <a:uLnTx/>
                          <a:uFillTx/>
                          <a:latin typeface="+mn-lt"/>
                          <a:ea typeface="+mn-ea"/>
                          <a:cs typeface="+mn-cs"/>
                        </a:rPr>
                        <a:t>Varies</a:t>
                      </a:r>
                      <a:endParaRPr lang="en-US" dirty="0"/>
                    </a:p>
                  </a:txBody>
                  <a:tcPr/>
                </a:tc>
              </a:tr>
              <a:tr h="883920">
                <a:tc>
                  <a:txBody>
                    <a:bodyPr/>
                    <a:lstStyle/>
                    <a:p>
                      <a:r>
                        <a:rPr lang="en-US" sz="2800" dirty="0" smtClean="0">
                          <a:solidFill>
                            <a:srgbClr val="FF0000"/>
                          </a:solidFill>
                        </a:rPr>
                        <a:t>Manifestation</a:t>
                      </a:r>
                      <a:endParaRPr lang="en-US" sz="28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rPr>
                        <a:t>Multisystem</a:t>
                      </a:r>
                    </a:p>
                    <a:p>
                      <a:endParaRPr lang="en-US" dirty="0"/>
                    </a:p>
                  </a:txBody>
                  <a:tcPr/>
                </a:tc>
                <a:tc>
                  <a:txBody>
                    <a:bodyPr/>
                    <a:lstStyle/>
                    <a:p>
                      <a:r>
                        <a:rPr lang="en-US" sz="2800" dirty="0" smtClean="0">
                          <a:solidFill>
                            <a:srgbClr val="FF0000"/>
                          </a:solidFill>
                        </a:rPr>
                        <a:t>Multisystem / focal</a:t>
                      </a:r>
                      <a:endParaRPr lang="en-US" sz="2800" dirty="0">
                        <a:solidFill>
                          <a:srgbClr val="FF0000"/>
                        </a:solidFill>
                      </a:endParaRPr>
                    </a:p>
                  </a:txBody>
                  <a:tcPr/>
                </a:tc>
              </a:tr>
            </a:tbl>
          </a:graphicData>
        </a:graphic>
      </p:graphicFrame>
      <p:sp>
        <p:nvSpPr>
          <p:cNvPr id="2" name="Title 1"/>
          <p:cNvSpPr>
            <a:spLocks noGrp="1"/>
          </p:cNvSpPr>
          <p:nvPr>
            <p:ph type="title"/>
          </p:nvPr>
        </p:nvSpPr>
        <p:spPr/>
        <p:txBody>
          <a:bodyPr>
            <a:normAutofit fontScale="90000"/>
          </a:bodyPr>
          <a:lstStyle/>
          <a:p>
            <a:r>
              <a:rPr lang="en-US" dirty="0" smtClean="0"/>
              <a:t>NEONATAL INFECTION BY AGE OF ONSET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Predisposing factors</a:t>
            </a:r>
          </a:p>
          <a:p>
            <a:pPr>
              <a:buNone/>
            </a:pPr>
            <a:endParaRPr lang="en-US" b="1" dirty="0" smtClean="0"/>
          </a:p>
          <a:p>
            <a:pPr>
              <a:buNone/>
            </a:pPr>
            <a:r>
              <a:rPr lang="en-US" dirty="0" smtClean="0"/>
              <a:t> • Low birth </a:t>
            </a:r>
            <a:r>
              <a:rPr lang="en-US" dirty="0" smtClean="0"/>
              <a:t>weight.</a:t>
            </a:r>
          </a:p>
          <a:p>
            <a:pPr>
              <a:buNone/>
            </a:pPr>
            <a:endParaRPr lang="en-US" dirty="0" smtClean="0"/>
          </a:p>
          <a:p>
            <a:pPr>
              <a:buNone/>
            </a:pPr>
            <a:r>
              <a:rPr lang="en-US" dirty="0" smtClean="0"/>
              <a:t> • Prolonged rupture of membranes &gt;</a:t>
            </a:r>
            <a:r>
              <a:rPr lang="en-US" dirty="0" smtClean="0"/>
              <a:t>24hrs. </a:t>
            </a:r>
          </a:p>
          <a:p>
            <a:pPr>
              <a:buNone/>
            </a:pPr>
            <a:endParaRPr lang="en-US" dirty="0" smtClean="0"/>
          </a:p>
          <a:p>
            <a:pPr>
              <a:buNone/>
            </a:pPr>
            <a:r>
              <a:rPr lang="en-US" dirty="0" smtClean="0"/>
              <a:t>• </a:t>
            </a:r>
            <a:r>
              <a:rPr lang="en-US" dirty="0" err="1" smtClean="0"/>
              <a:t>Chorioamnionitis</a:t>
            </a:r>
            <a:r>
              <a:rPr lang="en-US" dirty="0" smtClean="0"/>
              <a:t> (Foul smelling amniotic fluid, Maternal fever &gt;37.90C</a:t>
            </a:r>
            <a:r>
              <a:rPr lang="en-US" dirty="0" smtClean="0"/>
              <a:t>).</a:t>
            </a:r>
            <a:endParaRPr lang="en-US" dirty="0"/>
          </a:p>
        </p:txBody>
      </p:sp>
      <p:sp>
        <p:nvSpPr>
          <p:cNvPr id="2" name="Title 1"/>
          <p:cNvSpPr>
            <a:spLocks noGrp="1"/>
          </p:cNvSpPr>
          <p:nvPr>
            <p:ph type="title"/>
          </p:nvPr>
        </p:nvSpPr>
        <p:spPr/>
        <p:txBody>
          <a:bodyPr/>
          <a:lstStyle/>
          <a:p>
            <a:r>
              <a:rPr lang="en-US" dirty="0" smtClean="0"/>
              <a:t>EARLY ONSET SEPSIS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Multiple per vaginal examination</a:t>
            </a:r>
          </a:p>
          <a:p>
            <a:pPr>
              <a:buNone/>
            </a:pPr>
            <a:r>
              <a:rPr lang="en-US" dirty="0" smtClean="0"/>
              <a:t> </a:t>
            </a:r>
          </a:p>
          <a:p>
            <a:pPr>
              <a:buNone/>
            </a:pPr>
            <a:r>
              <a:rPr lang="en-US" dirty="0" smtClean="0"/>
              <a:t>  </a:t>
            </a:r>
            <a:r>
              <a:rPr lang="en-US" dirty="0" smtClean="0"/>
              <a:t> </a:t>
            </a:r>
            <a:r>
              <a:rPr lang="en-US" b="1" dirty="0" smtClean="0"/>
              <a:t>Etiologic agents </a:t>
            </a:r>
            <a:r>
              <a:rPr lang="en-US" dirty="0" smtClean="0"/>
              <a:t>– organisms prevalent in maternal genital area.  </a:t>
            </a:r>
            <a:r>
              <a:rPr lang="en-US" dirty="0" err="1" smtClean="0"/>
              <a:t>E.coli</a:t>
            </a:r>
            <a:r>
              <a:rPr lang="en-US" dirty="0" smtClean="0"/>
              <a:t>, Group B streptococci.</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915400" cy="4724400"/>
          </a:xfrm>
        </p:spPr>
        <p:txBody>
          <a:bodyPr>
            <a:normAutofit/>
          </a:bodyPr>
          <a:lstStyle/>
          <a:p>
            <a:pPr>
              <a:buNone/>
            </a:pPr>
            <a:r>
              <a:rPr lang="en-US" dirty="0" smtClean="0"/>
              <a:t> </a:t>
            </a:r>
            <a:r>
              <a:rPr lang="en-US" b="1" dirty="0" smtClean="0"/>
              <a:t>Predisposing </a:t>
            </a:r>
            <a:r>
              <a:rPr lang="en-US" b="1" dirty="0" smtClean="0"/>
              <a:t>factors</a:t>
            </a:r>
          </a:p>
          <a:p>
            <a:pPr>
              <a:buNone/>
            </a:pPr>
            <a:endParaRPr lang="en-US" b="1" dirty="0" smtClean="0"/>
          </a:p>
          <a:p>
            <a:pPr>
              <a:buNone/>
            </a:pPr>
            <a:r>
              <a:rPr lang="en-US" dirty="0" smtClean="0"/>
              <a:t> • Prolonged NICU </a:t>
            </a:r>
            <a:r>
              <a:rPr lang="en-US" dirty="0" smtClean="0"/>
              <a:t>stay. </a:t>
            </a:r>
          </a:p>
          <a:p>
            <a:pPr>
              <a:buNone/>
            </a:pPr>
            <a:endParaRPr lang="en-US" dirty="0" smtClean="0"/>
          </a:p>
          <a:p>
            <a:pPr>
              <a:buNone/>
            </a:pPr>
            <a:r>
              <a:rPr lang="en-US" dirty="0" smtClean="0"/>
              <a:t>• Disruption of skin integrity with needle pricks and use of IV fluids. </a:t>
            </a:r>
            <a:endParaRPr lang="en-US" dirty="0" smtClean="0"/>
          </a:p>
          <a:p>
            <a:pPr>
              <a:buNone/>
            </a:pPr>
            <a:endParaRPr lang="en-US" dirty="0" smtClean="0"/>
          </a:p>
          <a:p>
            <a:pPr>
              <a:buNone/>
            </a:pPr>
            <a:r>
              <a:rPr lang="en-US" dirty="0" smtClean="0"/>
              <a:t>• Frequent use of broad spectrum antibiotics.</a:t>
            </a:r>
          </a:p>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LATE ONSET SEPSIS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pPr>
              <a:buNone/>
            </a:pPr>
            <a:r>
              <a:rPr lang="en-US" dirty="0" smtClean="0"/>
              <a:t>  </a:t>
            </a:r>
            <a:r>
              <a:rPr lang="en-US" b="1" dirty="0" smtClean="0"/>
              <a:t>Etiologic agents </a:t>
            </a:r>
            <a:r>
              <a:rPr lang="en-US" dirty="0" smtClean="0"/>
              <a:t>– organisms thriving in external environments of home or hospital. </a:t>
            </a:r>
            <a:endParaRPr lang="en-US" dirty="0" smtClean="0"/>
          </a:p>
          <a:p>
            <a:pPr>
              <a:buNone/>
            </a:pPr>
            <a:endParaRPr lang="en-US" dirty="0" smtClean="0"/>
          </a:p>
          <a:p>
            <a:pPr>
              <a:buNone/>
            </a:pPr>
            <a:r>
              <a:rPr lang="en-US" dirty="0" smtClean="0"/>
              <a:t> </a:t>
            </a:r>
            <a:r>
              <a:rPr lang="en-US" dirty="0" smtClean="0"/>
              <a:t> Transmitted </a:t>
            </a:r>
            <a:r>
              <a:rPr lang="en-US" dirty="0" smtClean="0"/>
              <a:t>through hands of care‐providers. </a:t>
            </a:r>
            <a:r>
              <a:rPr lang="en-US" dirty="0" smtClean="0"/>
              <a:t> </a:t>
            </a:r>
            <a:r>
              <a:rPr lang="en-US" dirty="0" err="1" smtClean="0"/>
              <a:t>Klebsiella</a:t>
            </a:r>
            <a:r>
              <a:rPr lang="en-US" dirty="0" smtClean="0"/>
              <a:t> </a:t>
            </a:r>
            <a:r>
              <a:rPr lang="en-US" dirty="0" err="1" smtClean="0"/>
              <a:t>pneumoniae</a:t>
            </a:r>
            <a:r>
              <a:rPr lang="en-US" dirty="0" smtClean="0"/>
              <a:t>, CONS, MRSA</a:t>
            </a:r>
            <a:endParaRPr lang="en-US" dirty="0"/>
          </a:p>
        </p:txBody>
      </p:sp>
      <p:sp>
        <p:nvSpPr>
          <p:cNvPr id="2" name="Title 1"/>
          <p:cNvSpPr>
            <a:spLocks noGrp="1"/>
          </p:cNvSpPr>
          <p:nvPr>
            <p:ph type="title"/>
          </p:nvPr>
        </p:nvSpPr>
        <p:spPr/>
        <p:txBody>
          <a:bodyPr/>
          <a:lstStyle/>
          <a:p>
            <a:r>
              <a:rPr lang="en-US" dirty="0" smtClean="0"/>
              <a:t>LATE ONSET SEPSIS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1188</Words>
  <Application>Microsoft Office PowerPoint</Application>
  <PresentationFormat>On-screen Show (4:3)</PresentationFormat>
  <Paragraphs>269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Neonatal  sepsis  Dr.A.VASUNDHARA, Professor&amp; HOD Pediatrics.</vt:lpstr>
      <vt:lpstr>Slide 2</vt:lpstr>
      <vt:lpstr>DEFINITION</vt:lpstr>
      <vt:lpstr>CLASSIFICATION</vt:lpstr>
      <vt:lpstr>NEONATAL INFECTION BY AGE OF ONSET</vt:lpstr>
      <vt:lpstr>EARLY ONSET SEPSIS</vt:lpstr>
      <vt:lpstr>Slide 7</vt:lpstr>
      <vt:lpstr>LATE ONSET SEPSIS</vt:lpstr>
      <vt:lpstr>LATE ONSET SEPSIS</vt:lpstr>
      <vt:lpstr>CLINICAL MANIFESTATIONS</vt:lpstr>
      <vt:lpstr>CLINICAL CRITERIA FOR DIAGNOSIS OF SEPSIS</vt:lpstr>
      <vt:lpstr>CLINICAL CRITERIA FOR DIAGNOSIS OF SEPSIS</vt:lpstr>
      <vt:lpstr>Slide 13</vt:lpstr>
      <vt:lpstr>Slide 14</vt:lpstr>
      <vt:lpstr>DIAGNOSIS</vt:lpstr>
      <vt:lpstr>DIFFERENTIAL DIAGNOSIS</vt:lpstr>
      <vt:lpstr>INVESTIGATIONS</vt:lpstr>
      <vt:lpstr>INVESTIGATIONS (CONT..)</vt:lpstr>
      <vt:lpstr>TREATMENT – SUPPORTIVE CARE</vt:lpstr>
      <vt:lpstr>TREATMENT – SUPPORTIVE CARE </vt:lpstr>
      <vt:lpstr>ANTI‐MICROBIALS</vt:lpstr>
      <vt:lpstr>ANTI‐MICROBIALS (CONT..)</vt:lpstr>
      <vt:lpstr>DURATION OF ANTIBIOTICS</vt:lpstr>
      <vt:lpstr>RECENT ADVANCES</vt:lpstr>
      <vt:lpstr>NEONATAL SEPSIS (CONT..)</vt:lpstr>
      <vt:lpstr>MASTITIS NEONATORUM </vt:lpstr>
      <vt:lpstr>CLINICAL IMAGE: MASTITIS NEONATORUM</vt:lpstr>
      <vt:lpstr>PUSTULES</vt:lpstr>
      <vt:lpstr>CLINICAL IMAGE: PUSTULES</vt:lpstr>
      <vt:lpstr>ORAL THRUSH</vt:lpstr>
      <vt:lpstr>CLINICAL IMAGE: ORAL THRUSH</vt:lpstr>
      <vt:lpstr>UMBILICAL SEPSIS</vt:lpstr>
      <vt:lpstr>CONJUNCTIVITIS</vt:lpstr>
      <vt:lpstr>PREVENTION</vt:lpstr>
      <vt:lpstr>PREVENTION (CONT..)</vt:lpstr>
      <vt:lpstr>PREVENTION – HAND WASH</vt:lpstr>
      <vt:lpstr>HAND WASHING IN 6 STEPS</vt:lpstr>
      <vt:lpstr>SUMMARY</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Neonatal  sepsis Dr.A.VASUNDHARA, Professor&amp; HOD Pediatrics.</dc:title>
  <dc:creator>Siri Buddy</dc:creator>
  <cp:lastModifiedBy>Siri Buddy</cp:lastModifiedBy>
  <cp:revision>3</cp:revision>
  <dcterms:created xsi:type="dcterms:W3CDTF">2006-08-16T00:00:00Z</dcterms:created>
  <dcterms:modified xsi:type="dcterms:W3CDTF">2020-04-13T18:58:35Z</dcterms:modified>
</cp:coreProperties>
</file>